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8"/>
  </p:notesMasterIdLst>
  <p:sldIdLst>
    <p:sldId id="317" r:id="rId2"/>
    <p:sldId id="318" r:id="rId3"/>
    <p:sldId id="338" r:id="rId4"/>
    <p:sldId id="339" r:id="rId5"/>
    <p:sldId id="340" r:id="rId6"/>
    <p:sldId id="349" r:id="rId7"/>
    <p:sldId id="342" r:id="rId8"/>
    <p:sldId id="336" r:id="rId9"/>
    <p:sldId id="335" r:id="rId10"/>
    <p:sldId id="348" r:id="rId11"/>
    <p:sldId id="344" r:id="rId12"/>
    <p:sldId id="328" r:id="rId13"/>
    <p:sldId id="345" r:id="rId14"/>
    <p:sldId id="270" r:id="rId15"/>
    <p:sldId id="352" r:id="rId16"/>
    <p:sldId id="300" r:id="rId17"/>
    <p:sldId id="290" r:id="rId18"/>
    <p:sldId id="354" r:id="rId19"/>
    <p:sldId id="355" r:id="rId20"/>
    <p:sldId id="356" r:id="rId21"/>
    <p:sldId id="357" r:id="rId22"/>
    <p:sldId id="346" r:id="rId23"/>
    <p:sldId id="347" r:id="rId24"/>
    <p:sldId id="332" r:id="rId25"/>
    <p:sldId id="333" r:id="rId26"/>
    <p:sldId id="334" r:id="rId27"/>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0029"/>
    <a:srgbClr val="D60025"/>
    <a:srgbClr val="E00027"/>
    <a:srgbClr val="69C426"/>
    <a:srgbClr val="53C41F"/>
    <a:srgbClr val="13C418"/>
    <a:srgbClr val="8B008B"/>
    <a:srgbClr val="9A00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2" autoAdjust="0"/>
    <p:restoredTop sz="94660"/>
  </p:normalViewPr>
  <p:slideViewPr>
    <p:cSldViewPr snapToGrid="0" snapToObjects="1">
      <p:cViewPr varScale="1">
        <p:scale>
          <a:sx n="68" d="100"/>
          <a:sy n="68" d="100"/>
        </p:scale>
        <p:origin x="1374"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9252D27A-B272-EB4F-BA4B-950F27D24467}" type="datetimeFigureOut">
              <a:rPr lang="en-US"/>
              <a:pPr>
                <a:defRPr/>
              </a:pPr>
              <a:t>3/4/2020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C0C00E2D-BE49-4A40-8D7C-5567D3F84149}" type="slidenum">
              <a:rPr lang="en-US"/>
              <a:pPr>
                <a:defRPr/>
              </a:pPr>
              <a:t>‹#›</a:t>
            </a:fld>
            <a:endParaRPr lang="en-US"/>
          </a:p>
        </p:txBody>
      </p:sp>
    </p:spTree>
    <p:extLst>
      <p:ext uri="{BB962C8B-B14F-4D97-AF65-F5344CB8AC3E}">
        <p14:creationId xmlns:p14="http://schemas.microsoft.com/office/powerpoint/2010/main" val="124195745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8F0D04-EE97-C040-8667-C985C3EFBEAF}" type="slidenum">
              <a:rPr lang="en-US" smtClean="0"/>
              <a:pPr>
                <a:defRPr/>
              </a:pPr>
              <a:t>19</a:t>
            </a:fld>
            <a:endParaRPr lang="en-US"/>
          </a:p>
        </p:txBody>
      </p:sp>
    </p:spTree>
    <p:extLst>
      <p:ext uri="{BB962C8B-B14F-4D97-AF65-F5344CB8AC3E}">
        <p14:creationId xmlns:p14="http://schemas.microsoft.com/office/powerpoint/2010/main" val="6420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7418FFC-FFED-7A40-8AD1-CF54787D2B50}" type="datetimeFigureOut">
              <a:rPr lang="en-US"/>
              <a:pPr>
                <a:defRPr/>
              </a:pPr>
              <a:t>3/4/2020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24D730-A94B-8241-8463-9D2ED32D79CB}" type="slidenum">
              <a:rPr lang="en-US"/>
              <a:pPr>
                <a:defRPr/>
              </a:pPr>
              <a:t>‹#›</a:t>
            </a:fld>
            <a:endParaRPr lang="en-US"/>
          </a:p>
        </p:txBody>
      </p:sp>
    </p:spTree>
    <p:extLst>
      <p:ext uri="{BB962C8B-B14F-4D97-AF65-F5344CB8AC3E}">
        <p14:creationId xmlns:p14="http://schemas.microsoft.com/office/powerpoint/2010/main" val="2807931677"/>
      </p:ext>
    </p:extLst>
  </p:cSld>
  <p:clrMapOvr>
    <a:masterClrMapping/>
  </p:clrMapOvr>
  <p:transition spd="med"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5DBAE0-1902-C14A-9E04-0AB8086C4FBA}" type="datetimeFigureOut">
              <a:rPr lang="en-US"/>
              <a:pPr>
                <a:defRPr/>
              </a:pPr>
              <a:t>3/4/2020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BD5FC1-191A-3044-B3C6-BFBC3A5072A7}" type="slidenum">
              <a:rPr lang="en-US"/>
              <a:pPr>
                <a:defRPr/>
              </a:pPr>
              <a:t>‹#›</a:t>
            </a:fld>
            <a:endParaRPr lang="en-US"/>
          </a:p>
        </p:txBody>
      </p:sp>
    </p:spTree>
    <p:extLst>
      <p:ext uri="{BB962C8B-B14F-4D97-AF65-F5344CB8AC3E}">
        <p14:creationId xmlns:p14="http://schemas.microsoft.com/office/powerpoint/2010/main" val="1770781611"/>
      </p:ext>
    </p:extLst>
  </p:cSld>
  <p:clrMapOvr>
    <a:masterClrMapping/>
  </p:clrMapOvr>
  <p:transition spd="med"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A29562-8007-CF4E-926F-EE833E27E556}" type="datetimeFigureOut">
              <a:rPr lang="en-US"/>
              <a:pPr>
                <a:defRPr/>
              </a:pPr>
              <a:t>3/4/2020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AAB3CC-426B-D74A-A068-AA639273A779}" type="slidenum">
              <a:rPr lang="en-US"/>
              <a:pPr>
                <a:defRPr/>
              </a:pPr>
              <a:t>‹#›</a:t>
            </a:fld>
            <a:endParaRPr lang="en-US"/>
          </a:p>
        </p:txBody>
      </p:sp>
    </p:spTree>
    <p:extLst>
      <p:ext uri="{BB962C8B-B14F-4D97-AF65-F5344CB8AC3E}">
        <p14:creationId xmlns:p14="http://schemas.microsoft.com/office/powerpoint/2010/main" val="4176198111"/>
      </p:ext>
    </p:extLst>
  </p:cSld>
  <p:clrMapOvr>
    <a:masterClrMapping/>
  </p:clrMapOvr>
  <p:transition spd="med"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118B53A-72F2-484A-B71E-D799C60FA2B0}" type="datetimeFigureOut">
              <a:rPr lang="en-US"/>
              <a:pPr>
                <a:defRPr/>
              </a:pPr>
              <a:t>3/4/2020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B65598-F39D-804D-8655-81CF2E118F9F}" type="slidenum">
              <a:rPr lang="en-US"/>
              <a:pPr>
                <a:defRPr/>
              </a:pPr>
              <a:t>‹#›</a:t>
            </a:fld>
            <a:endParaRPr lang="en-US"/>
          </a:p>
        </p:txBody>
      </p:sp>
    </p:spTree>
    <p:extLst>
      <p:ext uri="{BB962C8B-B14F-4D97-AF65-F5344CB8AC3E}">
        <p14:creationId xmlns:p14="http://schemas.microsoft.com/office/powerpoint/2010/main" val="1155371695"/>
      </p:ext>
    </p:extLst>
  </p:cSld>
  <p:clrMapOvr>
    <a:masterClrMapping/>
  </p:clrMapOvr>
  <p:transition spd="med"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F5CF83B-2C9E-D147-8CF8-4A814202B0F5}" type="datetimeFigureOut">
              <a:rPr lang="en-US"/>
              <a:pPr>
                <a:defRPr/>
              </a:pPr>
              <a:t>3/4/2020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38F9CC-A212-3743-A380-0AB49E4F08A2}" type="slidenum">
              <a:rPr lang="en-US"/>
              <a:pPr>
                <a:defRPr/>
              </a:pPr>
              <a:t>‹#›</a:t>
            </a:fld>
            <a:endParaRPr lang="en-US"/>
          </a:p>
        </p:txBody>
      </p:sp>
    </p:spTree>
    <p:extLst>
      <p:ext uri="{BB962C8B-B14F-4D97-AF65-F5344CB8AC3E}">
        <p14:creationId xmlns:p14="http://schemas.microsoft.com/office/powerpoint/2010/main" val="1917617175"/>
      </p:ext>
    </p:extLst>
  </p:cSld>
  <p:clrMapOvr>
    <a:masterClrMapping/>
  </p:clrMapOvr>
  <p:transition spd="med"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D535744-6C34-2746-BB87-4A143AC9D37C}" type="datetimeFigureOut">
              <a:rPr lang="en-US"/>
              <a:pPr>
                <a:defRPr/>
              </a:pPr>
              <a:t>3/4/2020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D3F29A-AA25-524B-9966-141305EC8782}" type="slidenum">
              <a:rPr lang="en-US"/>
              <a:pPr>
                <a:defRPr/>
              </a:pPr>
              <a:t>‹#›</a:t>
            </a:fld>
            <a:endParaRPr lang="en-US"/>
          </a:p>
        </p:txBody>
      </p:sp>
    </p:spTree>
    <p:extLst>
      <p:ext uri="{BB962C8B-B14F-4D97-AF65-F5344CB8AC3E}">
        <p14:creationId xmlns:p14="http://schemas.microsoft.com/office/powerpoint/2010/main" val="3070976489"/>
      </p:ext>
    </p:extLst>
  </p:cSld>
  <p:clrMapOvr>
    <a:masterClrMapping/>
  </p:clrMapOvr>
  <p:transition spd="med"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4CF7AD-55D1-B84C-BF3E-47CEC2E4CD1F}" type="datetimeFigureOut">
              <a:rPr lang="en-US"/>
              <a:pPr>
                <a:defRPr/>
              </a:pPr>
              <a:t>3/4/2020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02923F4-A9D9-A24A-AC9D-E7120FA1DCEE}" type="slidenum">
              <a:rPr lang="en-US"/>
              <a:pPr>
                <a:defRPr/>
              </a:pPr>
              <a:t>‹#›</a:t>
            </a:fld>
            <a:endParaRPr lang="en-US"/>
          </a:p>
        </p:txBody>
      </p:sp>
    </p:spTree>
    <p:extLst>
      <p:ext uri="{BB962C8B-B14F-4D97-AF65-F5344CB8AC3E}">
        <p14:creationId xmlns:p14="http://schemas.microsoft.com/office/powerpoint/2010/main" val="3602705059"/>
      </p:ext>
    </p:extLst>
  </p:cSld>
  <p:clrMapOvr>
    <a:masterClrMapping/>
  </p:clrMapOvr>
  <p:transition spd="med"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30E9305-1068-A448-9D49-D410F2AA766C}" type="datetimeFigureOut">
              <a:rPr lang="en-US"/>
              <a:pPr>
                <a:defRPr/>
              </a:pPr>
              <a:t>3/4/2020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F6920C5-DBF2-1F44-AD67-A6D067721065}" type="slidenum">
              <a:rPr lang="en-US"/>
              <a:pPr>
                <a:defRPr/>
              </a:pPr>
              <a:t>‹#›</a:t>
            </a:fld>
            <a:endParaRPr lang="en-US"/>
          </a:p>
        </p:txBody>
      </p:sp>
    </p:spTree>
    <p:extLst>
      <p:ext uri="{BB962C8B-B14F-4D97-AF65-F5344CB8AC3E}">
        <p14:creationId xmlns:p14="http://schemas.microsoft.com/office/powerpoint/2010/main" val="4144266400"/>
      </p:ext>
    </p:extLst>
  </p:cSld>
  <p:clrMapOvr>
    <a:masterClrMapping/>
  </p:clrMapOvr>
  <p:transition spd="med"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636F51-B6B6-7345-95F8-E929B09C9DC1}" type="datetimeFigureOut">
              <a:rPr lang="en-US"/>
              <a:pPr>
                <a:defRPr/>
              </a:pPr>
              <a:t>3/4/2020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50D82B3-60E4-7048-A1D4-DD6B474DEEFE}" type="slidenum">
              <a:rPr lang="en-US"/>
              <a:pPr>
                <a:defRPr/>
              </a:pPr>
              <a:t>‹#›</a:t>
            </a:fld>
            <a:endParaRPr lang="en-US"/>
          </a:p>
        </p:txBody>
      </p:sp>
    </p:spTree>
    <p:extLst>
      <p:ext uri="{BB962C8B-B14F-4D97-AF65-F5344CB8AC3E}">
        <p14:creationId xmlns:p14="http://schemas.microsoft.com/office/powerpoint/2010/main" val="167476137"/>
      </p:ext>
    </p:extLst>
  </p:cSld>
  <p:clrMapOvr>
    <a:masterClrMapping/>
  </p:clrMapOvr>
  <p:transition spd="med"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C7514B-43EA-BD41-93D5-F541C844C4F7}" type="datetimeFigureOut">
              <a:rPr lang="en-US"/>
              <a:pPr>
                <a:defRPr/>
              </a:pPr>
              <a:t>3/4/2020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7A1E02-A922-234A-B7DA-7A526B5A27DC}" type="slidenum">
              <a:rPr lang="en-US"/>
              <a:pPr>
                <a:defRPr/>
              </a:pPr>
              <a:t>‹#›</a:t>
            </a:fld>
            <a:endParaRPr lang="en-US"/>
          </a:p>
        </p:txBody>
      </p:sp>
    </p:spTree>
    <p:extLst>
      <p:ext uri="{BB962C8B-B14F-4D97-AF65-F5344CB8AC3E}">
        <p14:creationId xmlns:p14="http://schemas.microsoft.com/office/powerpoint/2010/main" val="3736268608"/>
      </p:ext>
    </p:extLst>
  </p:cSld>
  <p:clrMapOvr>
    <a:masterClrMapping/>
  </p:clrMapOvr>
  <p:transition spd="med"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D491A1A-0609-A943-8E5E-071ECFFCEAB3}" type="datetimeFigureOut">
              <a:rPr lang="en-US"/>
              <a:pPr>
                <a:defRPr/>
              </a:pPr>
              <a:t>3/4/2020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24389B-9B3D-3143-A5A2-18D0DE9E161B}" type="slidenum">
              <a:rPr lang="en-US"/>
              <a:pPr>
                <a:defRPr/>
              </a:pPr>
              <a:t>‹#›</a:t>
            </a:fld>
            <a:endParaRPr lang="en-US"/>
          </a:p>
        </p:txBody>
      </p:sp>
    </p:spTree>
    <p:extLst>
      <p:ext uri="{BB962C8B-B14F-4D97-AF65-F5344CB8AC3E}">
        <p14:creationId xmlns:p14="http://schemas.microsoft.com/office/powerpoint/2010/main" val="1409467169"/>
      </p:ext>
    </p:extLst>
  </p:cSld>
  <p:clrMapOvr>
    <a:masterClrMapping/>
  </p:clrMapOvr>
  <p:transition spd="med"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AE1C3514-9C5D-4747-BDD9-9128077DB854}" type="datetimeFigureOut">
              <a:rPr lang="en-US"/>
              <a:pPr>
                <a:defRPr/>
              </a:pPr>
              <a:t>3/4/2020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9DEDA98-71FA-9042-8FFD-B128C6E41F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Tm="5000">
    <p:fad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faithink.com/share/rich" TargetMode="External"/><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faithink.com/read/rich"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faithink.com/read/stor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www.faith5.org"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hyperlink" Target="http://www.Faith5.org" TargetMode="Externa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www.faithink.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60004" y="5641535"/>
            <a:ext cx="3594199" cy="12233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100" dirty="0">
                <a:latin typeface="Calibri"/>
                <a:cs typeface="Calibri"/>
                <a:sym typeface="Helvetica Neue" charset="0"/>
              </a:rPr>
              <a:t>Holding Your Family Together with…</a:t>
            </a:r>
            <a:endParaRPr lang="en-US" sz="3100" dirty="0">
              <a:latin typeface="Calibri"/>
              <a:cs typeface="Calibri"/>
            </a:endParaRPr>
          </a:p>
        </p:txBody>
      </p:sp>
      <p:pic>
        <p:nvPicPr>
          <p:cNvPr id="2" name="Picture 1" descr="faith5_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5518547"/>
            <a:ext cx="3550667" cy="117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8" descr="FAITH5_WhiteShadow.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16" y="535782"/>
            <a:ext cx="8850437" cy="297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InsertedImag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3399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Subtitle 2"/>
          <p:cNvSpPr txBox="1">
            <a:spLocks/>
          </p:cNvSpPr>
          <p:nvPr/>
        </p:nvSpPr>
        <p:spPr bwMode="auto">
          <a:xfrm>
            <a:off x="5482828" y="314772"/>
            <a:ext cx="3161109" cy="488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rmAutofit fontScale="92500" lnSpcReduction="10000"/>
          </a:bodyPr>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algn="r" eaLnBrk="1" fontAlgn="auto" hangingPunct="1">
              <a:spcAft>
                <a:spcPts val="0"/>
              </a:spcAft>
              <a:defRPr/>
            </a:pPr>
            <a:r>
              <a:rPr lang="en-US" sz="3100" dirty="0">
                <a:latin typeface="Calibri"/>
                <a:cs typeface="Calibri"/>
                <a:sym typeface="Helvetica Neue" charset="0"/>
              </a:rPr>
              <a:t>Session 2: Share</a:t>
            </a:r>
            <a:endParaRPr lang="en-US" sz="3100" dirty="0">
              <a:latin typeface="Calibri"/>
              <a:cs typeface="Calibri"/>
            </a:endParaRPr>
          </a:p>
        </p:txBody>
      </p:sp>
      <p:pic>
        <p:nvPicPr>
          <p:cNvPr id="9" name="MV0045WhereCanIG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0250" y="6919913"/>
            <a:ext cx="812800" cy="812800"/>
          </a:xfrm>
          <a:prstGeom prst="rect">
            <a:avLst/>
          </a:prstGeom>
        </p:spPr>
      </p:pic>
    </p:spTree>
    <p:extLst>
      <p:ext uri="{BB962C8B-B14F-4D97-AF65-F5344CB8AC3E}">
        <p14:creationId xmlns:p14="http://schemas.microsoft.com/office/powerpoint/2010/main" val="1439116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7319" fill="hold"/>
                                        <p:tgtEl>
                                          <p:spTgt spid="9"/>
                                        </p:tgtEl>
                                      </p:cBhvr>
                                    </p:cmd>
                                  </p:childTnLst>
                                </p:cTn>
                              </p:par>
                              <p:par>
                                <p:cTn id="7" presetID="53" presetClass="entr" presetSubtype="16"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anim calcmode="lin" valueType="num">
                                      <p:cBhvr>
                                        <p:cTn id="9" dur="5000" fill="hold"/>
                                        <p:tgtEl>
                                          <p:spTgt spid="4099"/>
                                        </p:tgtEl>
                                        <p:attrNameLst>
                                          <p:attrName>ppt_w</p:attrName>
                                        </p:attrNameLst>
                                      </p:cBhvr>
                                      <p:tavLst>
                                        <p:tav tm="0">
                                          <p:val>
                                            <p:fltVal val="0"/>
                                          </p:val>
                                        </p:tav>
                                        <p:tav tm="100000">
                                          <p:val>
                                            <p:strVal val="#ppt_w"/>
                                          </p:val>
                                        </p:tav>
                                      </p:tavLst>
                                    </p:anim>
                                    <p:anim calcmode="lin" valueType="num">
                                      <p:cBhvr>
                                        <p:cTn id="10" dur="5000" fill="hold"/>
                                        <p:tgtEl>
                                          <p:spTgt spid="4099"/>
                                        </p:tgtEl>
                                        <p:attrNameLst>
                                          <p:attrName>ppt_h</p:attrName>
                                        </p:attrNameLst>
                                      </p:cBhvr>
                                      <p:tavLst>
                                        <p:tav tm="0">
                                          <p:val>
                                            <p:fltVal val="0"/>
                                          </p:val>
                                        </p:tav>
                                        <p:tav tm="100000">
                                          <p:val>
                                            <p:strVal val="#ppt_h"/>
                                          </p:val>
                                        </p:tav>
                                      </p:tavLst>
                                    </p:anim>
                                    <p:animEffect transition="in" filter="fade">
                                      <p:cBhvr>
                                        <p:cTn id="11" dur="5000"/>
                                        <p:tgtEl>
                                          <p:spTgt spid="4099"/>
                                        </p:tgtEl>
                                      </p:cBhvr>
                                    </p:animEffect>
                                  </p:childTnLst>
                                </p:cTn>
                              </p:par>
                              <p:par>
                                <p:cTn id="12" presetID="10" presetClass="entr" presetSubtype="0" fill="hold" nodeType="withEffect">
                                  <p:stCondLst>
                                    <p:cond delay="6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par>
                                <p:cTn id="15" presetID="10" presetClass="entr" presetSubtype="0" fill="hold" grpId="0" nodeType="withEffect">
                                  <p:stCondLst>
                                    <p:cond delay="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nodeType="withEffect">
                                  <p:stCondLst>
                                    <p:cond delay="10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par>
                                <p:cTn id="21" presetID="10" presetClass="entr" presetSubtype="0" fill="hold" grpId="0" nodeType="withEffect">
                                  <p:stCondLst>
                                    <p:cond delay="1200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repeatCount="10000" fill="hold" display="0">
                  <p:stCondLst>
                    <p:cond delay="indefinite"/>
                  </p:stCondLst>
                  <p:endCondLst>
                    <p:cond evt="onStopAudio" delay="0">
                      <p:tgtEl>
                        <p:sldTgt/>
                      </p:tgtEl>
                    </p:cond>
                  </p:endCondLst>
                </p:cTn>
                <p:tgtEl>
                  <p:spTgt spid="9"/>
                </p:tgtEl>
              </p:cMediaNode>
            </p:audio>
          </p:childTnLst>
        </p:cTn>
      </p:par>
    </p:tnLst>
    <p:bldLst>
      <p:bldP spid="8"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720975" y="2273300"/>
            <a:ext cx="3654425" cy="652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100" dirty="0">
                <a:latin typeface="Calibri"/>
                <a:cs typeface="Calibri"/>
                <a:sym typeface="Helvetica Neue" charset="0"/>
              </a:rPr>
              <a:t>your highs and lows</a:t>
            </a:r>
          </a:p>
        </p:txBody>
      </p:sp>
      <p:pic>
        <p:nvPicPr>
          <p:cNvPr id="1126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811213"/>
            <a:ext cx="1614488"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2581275" y="646113"/>
            <a:ext cx="4916488" cy="20351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12000" dirty="0">
                <a:latin typeface="Calibri"/>
                <a:ea typeface="ＭＳ Ｐゴシック" charset="0"/>
                <a:cs typeface="Calibri"/>
              </a:rPr>
              <a:t>SHARE</a:t>
            </a:r>
          </a:p>
        </p:txBody>
      </p:sp>
      <p:sp>
        <p:nvSpPr>
          <p:cNvPr id="10" name="Subtitle 2"/>
          <p:cNvSpPr txBox="1">
            <a:spLocks/>
          </p:cNvSpPr>
          <p:nvPr/>
        </p:nvSpPr>
        <p:spPr>
          <a:xfrm>
            <a:off x="901700" y="3071813"/>
            <a:ext cx="8086725" cy="3457575"/>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lgn="l" fontAlgn="auto">
              <a:spcAft>
                <a:spcPts val="0"/>
              </a:spcAft>
              <a:buFont typeface="Arial"/>
              <a:buChar char="•"/>
              <a:defRPr/>
            </a:pPr>
            <a:r>
              <a:rPr lang="en-US" sz="3900" dirty="0">
                <a:solidFill>
                  <a:schemeClr val="tx1"/>
                </a:solidFill>
                <a:latin typeface="Calibri"/>
                <a:cs typeface="Calibri"/>
              </a:rPr>
              <a:t>Start 1 on 1 with a partner</a:t>
            </a:r>
          </a:p>
          <a:p>
            <a:pPr marL="571500" indent="-571500" algn="l" fontAlgn="auto">
              <a:spcAft>
                <a:spcPts val="0"/>
              </a:spcAft>
              <a:buFont typeface="Arial"/>
              <a:buChar char="•"/>
              <a:defRPr/>
            </a:pPr>
            <a:r>
              <a:rPr lang="en-US" sz="3900" dirty="0">
                <a:solidFill>
                  <a:schemeClr val="tx1"/>
                </a:solidFill>
                <a:latin typeface="Calibri"/>
                <a:cs typeface="Calibri"/>
              </a:rPr>
              <a:t>After a few minutes, gather with another pair and share your </a:t>
            </a:r>
            <a:br>
              <a:rPr lang="en-US" sz="3900" dirty="0">
                <a:solidFill>
                  <a:schemeClr val="tx1"/>
                </a:solidFill>
                <a:latin typeface="Calibri"/>
                <a:cs typeface="Calibri"/>
              </a:rPr>
            </a:br>
            <a:r>
              <a:rPr lang="en-US" sz="3900" dirty="0">
                <a:solidFill>
                  <a:schemeClr val="tx1"/>
                </a:solidFill>
                <a:latin typeface="Calibri"/>
                <a:cs typeface="Calibri"/>
              </a:rPr>
              <a:t>partner’s highs and lows</a:t>
            </a:r>
          </a:p>
          <a:p>
            <a:pPr algn="l" fontAlgn="auto">
              <a:spcAft>
                <a:spcPts val="0"/>
              </a:spcAft>
              <a:defRPr/>
            </a:pPr>
            <a:endParaRPr lang="en-US" sz="4400" dirty="0">
              <a:solidFill>
                <a:schemeClr val="tx1"/>
              </a:solidFill>
              <a:latin typeface="Calibri"/>
              <a:cs typeface="Calibri"/>
            </a:endParaRPr>
          </a:p>
          <a:p>
            <a:pPr algn="l" fontAlgn="auto">
              <a:spcAft>
                <a:spcPts val="0"/>
              </a:spcAft>
              <a:defRPr/>
            </a:pPr>
            <a:endParaRPr lang="en-US" sz="4400" baseline="30000" dirty="0">
              <a:solidFill>
                <a:schemeClr val="tx1"/>
              </a:solidFill>
              <a:latin typeface="Calibri"/>
              <a:cs typeface="Calibri"/>
            </a:endParaRPr>
          </a:p>
        </p:txBody>
      </p:sp>
    </p:spTree>
    <p:extLst>
      <p:ext uri="{BB962C8B-B14F-4D97-AF65-F5344CB8AC3E}">
        <p14:creationId xmlns:p14="http://schemas.microsoft.com/office/powerpoint/2010/main" val="38792680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2000"/>
                                        <p:tgtEl>
                                          <p:spTgt spid="11">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7" grpId="0"/>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3509963" y="4522788"/>
            <a:ext cx="4518025" cy="606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endParaRPr lang="en-US" sz="3100" dirty="0">
              <a:latin typeface="Myriad Pro"/>
              <a:cs typeface="Myriad Pro"/>
            </a:endParaRPr>
          </a:p>
        </p:txBody>
      </p:sp>
      <p:pic>
        <p:nvPicPr>
          <p:cNvPr id="1229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3389313"/>
            <a:ext cx="1614488" cy="1617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3"/>
          <p:cNvSpPr txBox="1">
            <a:spLocks noChangeArrowheads="1"/>
          </p:cNvSpPr>
          <p:nvPr/>
        </p:nvSpPr>
        <p:spPr bwMode="auto">
          <a:xfrm>
            <a:off x="4105275" y="4772025"/>
            <a:ext cx="4349750" cy="1177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100" dirty="0">
                <a:latin typeface="Calibri"/>
                <a:cs typeface="Calibri"/>
                <a:sym typeface="Helvetica Neue" charset="0"/>
              </a:rPr>
              <a:t>this week’s theme verse together</a:t>
            </a:r>
          </a:p>
        </p:txBody>
      </p:sp>
      <p:sp>
        <p:nvSpPr>
          <p:cNvPr id="14" name="Rectangle 2"/>
          <p:cNvSpPr txBox="1">
            <a:spLocks noChangeArrowheads="1"/>
          </p:cNvSpPr>
          <p:nvPr/>
        </p:nvSpPr>
        <p:spPr bwMode="auto">
          <a:xfrm>
            <a:off x="3965575" y="3146425"/>
            <a:ext cx="4916488" cy="20335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12000" dirty="0">
                <a:latin typeface="Calibri"/>
                <a:ea typeface="ＭＳ Ｐゴシック" charset="0"/>
                <a:cs typeface="Calibri"/>
              </a:rPr>
              <a:t>READ</a:t>
            </a:r>
          </a:p>
        </p:txBody>
      </p:sp>
    </p:spTree>
    <p:extLst>
      <p:ext uri="{BB962C8B-B14F-4D97-AF65-F5344CB8AC3E}">
        <p14:creationId xmlns:p14="http://schemas.microsoft.com/office/powerpoint/2010/main" val="4232333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696874" y="5293640"/>
            <a:ext cx="2769420" cy="11843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4291" tIns="32146" rIns="64291" bIns="32146" numCol="1" rtlCol="0" anchor="t" anchorCtr="0" compatLnSpc="1">
            <a:prstTxWarp prst="textNoShape">
              <a:avLst/>
            </a:prstTxWarp>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8400" dirty="0">
                <a:latin typeface="Calibri"/>
                <a:ea typeface="ＭＳ Ｐゴシック" charset="0"/>
                <a:cs typeface="Calibri"/>
              </a:rPr>
              <a:t>SHARE</a:t>
            </a:r>
          </a:p>
        </p:txBody>
      </p:sp>
      <p:pic>
        <p:nvPicPr>
          <p:cNvPr id="2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359" y="546159"/>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708" y="1724878"/>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289" y="2903597"/>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640" y="4082315"/>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3640" y="5261034"/>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1946672" y="762246"/>
            <a:ext cx="6841728" cy="4661049"/>
          </a:xfrm>
          <a:prstGeom prst="rect">
            <a:avLst/>
          </a:prstGeom>
        </p:spPr>
        <p:txBody>
          <a:bodyPr wrap="square" lIns="64291" tIns="32146" rIns="64291" bIns="32146">
            <a:spAutoFit/>
          </a:bodyPr>
          <a:lstStyle/>
          <a:p>
            <a:pPr>
              <a:defRPr/>
            </a:pPr>
            <a:r>
              <a:rPr lang="en-US" sz="6600" b="1" i="1" baseline="30000" dirty="0">
                <a:solidFill>
                  <a:schemeClr val="bg1">
                    <a:lumMod val="65000"/>
                  </a:schemeClr>
                </a:solidFill>
                <a:latin typeface="Calibri"/>
                <a:cs typeface="Calibri"/>
              </a:rPr>
              <a:t>“</a:t>
            </a:r>
            <a:r>
              <a:rPr lang="en-US" sz="6600" i="1" baseline="30000" dirty="0">
                <a:solidFill>
                  <a:schemeClr val="bg1">
                    <a:lumMod val="65000"/>
                  </a:schemeClr>
                </a:solidFill>
                <a:latin typeface="Calibri"/>
                <a:cs typeface="Calibri"/>
              </a:rPr>
              <a:t>Where can I go from your spirit? Or where can I flee from your presence? If I ascend to heaven, you are there; if I make my bed in </a:t>
            </a:r>
            <a:r>
              <a:rPr lang="en-US" sz="6600" i="1" baseline="30000" dirty="0" err="1">
                <a:solidFill>
                  <a:schemeClr val="bg1">
                    <a:lumMod val="65000"/>
                  </a:schemeClr>
                </a:solidFill>
                <a:latin typeface="Calibri"/>
                <a:cs typeface="Calibri"/>
              </a:rPr>
              <a:t>Sheol</a:t>
            </a:r>
            <a:r>
              <a:rPr lang="en-US" sz="6600" i="1" baseline="30000" dirty="0">
                <a:solidFill>
                  <a:schemeClr val="bg1">
                    <a:lumMod val="65000"/>
                  </a:schemeClr>
                </a:solidFill>
                <a:latin typeface="Calibri"/>
                <a:cs typeface="Calibri"/>
              </a:rPr>
              <a:t>, you are there.”</a:t>
            </a:r>
          </a:p>
          <a:p>
            <a:pPr>
              <a:defRPr/>
            </a:pPr>
            <a:endParaRPr lang="en-US" b="1" baseline="30000" dirty="0">
              <a:latin typeface="Calibri"/>
              <a:cs typeface="Calibri"/>
            </a:endParaRPr>
          </a:p>
          <a:p>
            <a:pPr>
              <a:defRPr/>
            </a:pPr>
            <a:r>
              <a:rPr lang="de-DE" sz="3400" baseline="30000" dirty="0">
                <a:latin typeface="Calibri"/>
                <a:cs typeface="Calibri"/>
              </a:rPr>
              <a:t>Psalm 139:7-8</a:t>
            </a:r>
            <a:endParaRPr lang="en-US" sz="3400" dirty="0">
              <a:latin typeface="Calibri"/>
              <a:cs typeface="Calibri"/>
            </a:endParaRPr>
          </a:p>
        </p:txBody>
      </p:sp>
    </p:spTree>
    <p:extLst>
      <p:ext uri="{BB962C8B-B14F-4D97-AF65-F5344CB8AC3E}">
        <p14:creationId xmlns:p14="http://schemas.microsoft.com/office/powerpoint/2010/main" val="8703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fade">
                                      <p:cBhvr>
                                        <p:cTn id="11" dur="2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3146425"/>
            <a:ext cx="1617663"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627313" y="4279900"/>
            <a:ext cx="4518025" cy="606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endParaRPr lang="en-US" sz="3100" dirty="0">
              <a:latin typeface="Myriad Pro"/>
              <a:cs typeface="Myriad Pro"/>
            </a:endParaRPr>
          </a:p>
        </p:txBody>
      </p:sp>
      <p:sp>
        <p:nvSpPr>
          <p:cNvPr id="8" name="Rectangle 3"/>
          <p:cNvSpPr txBox="1">
            <a:spLocks noChangeArrowheads="1"/>
          </p:cNvSpPr>
          <p:nvPr/>
        </p:nvSpPr>
        <p:spPr bwMode="auto">
          <a:xfrm>
            <a:off x="3222625" y="4554538"/>
            <a:ext cx="5060950" cy="1177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200" dirty="0">
                <a:latin typeface="Calibri"/>
                <a:cs typeface="Calibri"/>
                <a:sym typeface="Helvetica Neue" charset="0"/>
              </a:rPr>
              <a:t>about how the Bible reading might relate to your highs </a:t>
            </a:r>
            <a:br>
              <a:rPr lang="en-US" sz="3200" dirty="0">
                <a:latin typeface="Calibri"/>
                <a:cs typeface="Calibri"/>
                <a:sym typeface="Helvetica Neue" charset="0"/>
              </a:rPr>
            </a:br>
            <a:r>
              <a:rPr lang="en-US" sz="3200" dirty="0">
                <a:latin typeface="Calibri"/>
                <a:cs typeface="Calibri"/>
                <a:sym typeface="Helvetica Neue" charset="0"/>
              </a:rPr>
              <a:t>and lows, then….</a:t>
            </a:r>
          </a:p>
        </p:txBody>
      </p:sp>
      <p:sp>
        <p:nvSpPr>
          <p:cNvPr id="9" name="Rectangle 2"/>
          <p:cNvSpPr txBox="1">
            <a:spLocks noChangeArrowheads="1"/>
          </p:cNvSpPr>
          <p:nvPr/>
        </p:nvSpPr>
        <p:spPr bwMode="auto">
          <a:xfrm>
            <a:off x="3082925" y="2901950"/>
            <a:ext cx="4916488" cy="20351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12000" dirty="0">
                <a:latin typeface="Calibri"/>
                <a:ea typeface="ＭＳ Ｐゴシック" charset="0"/>
                <a:cs typeface="Calibri"/>
              </a:rPr>
              <a:t>TALK</a:t>
            </a:r>
          </a:p>
        </p:txBody>
      </p:sp>
    </p:spTree>
    <p:extLst>
      <p:ext uri="{BB962C8B-B14F-4D97-AF65-F5344CB8AC3E}">
        <p14:creationId xmlns:p14="http://schemas.microsoft.com/office/powerpoint/2010/main" val="4202550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9763" y="1995488"/>
            <a:ext cx="8016875" cy="4949825"/>
          </a:xfrm>
        </p:spPr>
        <p:txBody>
          <a:bodyPr/>
          <a:lstStyle/>
          <a:p>
            <a:pPr marL="685800" indent="-685800" algn="l" eaLnBrk="1" hangingPunct="1">
              <a:buFont typeface="Arial" charset="0"/>
              <a:buChar char="•"/>
            </a:pPr>
            <a:r>
              <a:rPr lang="en-US" sz="4800" baseline="30000" dirty="0">
                <a:solidFill>
                  <a:schemeClr val="tx1"/>
                </a:solidFill>
                <a:latin typeface="Calibri"/>
                <a:cs typeface="Calibri"/>
              </a:rPr>
              <a:t>What does it do for a child to share highs and lows in the context of a loving family or a group of trusted friends? </a:t>
            </a:r>
          </a:p>
          <a:p>
            <a:pPr marL="685800" indent="-685800" algn="l" eaLnBrk="1" hangingPunct="1">
              <a:buFont typeface="Arial" charset="0"/>
              <a:buChar char="•"/>
            </a:pPr>
            <a:r>
              <a:rPr lang="en-US" sz="4800" baseline="30000" dirty="0">
                <a:solidFill>
                  <a:schemeClr val="tx1"/>
                </a:solidFill>
                <a:latin typeface="Calibri"/>
                <a:cs typeface="Calibri"/>
              </a:rPr>
              <a:t>How might the sharing of joys and hurts, concerns and dreams, values and faith enrich a family?</a:t>
            </a:r>
          </a:p>
        </p:txBody>
      </p:sp>
      <p:sp>
        <p:nvSpPr>
          <p:cNvPr id="6" name="Subtitle 2"/>
          <p:cNvSpPr txBox="1">
            <a:spLocks/>
          </p:cNvSpPr>
          <p:nvPr/>
        </p:nvSpPr>
        <p:spPr>
          <a:xfrm>
            <a:off x="6446838" y="284163"/>
            <a:ext cx="2414587" cy="1041400"/>
          </a:xfrm>
          <a:prstGeom prst="rect">
            <a:avLst/>
          </a:prstGeom>
        </p:spPr>
        <p:txBody>
          <a:bodyPr>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US" sz="4400" dirty="0">
                <a:solidFill>
                  <a:srgbClr val="ED0029"/>
                </a:solidFill>
                <a:latin typeface="Calibri"/>
                <a:cs typeface="Calibri"/>
              </a:rPr>
              <a:t>Appetizer </a:t>
            </a:r>
            <a:br>
              <a:rPr lang="en-US" sz="4400" dirty="0">
                <a:solidFill>
                  <a:srgbClr val="ED0029"/>
                </a:solidFill>
                <a:latin typeface="Calibri"/>
                <a:cs typeface="Calibri"/>
              </a:rPr>
            </a:br>
            <a:r>
              <a:rPr lang="en-US" sz="4400" dirty="0">
                <a:solidFill>
                  <a:srgbClr val="ED0029"/>
                </a:solidFill>
                <a:latin typeface="Calibri"/>
                <a:cs typeface="Calibri"/>
              </a:rPr>
              <a:t>Questions</a:t>
            </a:r>
          </a:p>
        </p:txBody>
      </p:sp>
      <p:cxnSp>
        <p:nvCxnSpPr>
          <p:cNvPr id="9" name="Straight Connector 8"/>
          <p:cNvCxnSpPr/>
          <p:nvPr/>
        </p:nvCxnSpPr>
        <p:spPr>
          <a:xfrm flipV="1">
            <a:off x="6429375" y="1325563"/>
            <a:ext cx="2714625" cy="0"/>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27652" name="Picture 6" descr="ShareSqua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6450" y="0"/>
            <a:ext cx="1649413" cy="164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10" descr="01_sha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284163"/>
            <a:ext cx="120491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nodeType="after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nodeType="afterGroup">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Ri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64" y="3919339"/>
            <a:ext cx="2505075" cy="2322512"/>
          </a:xfrm>
          <a:prstGeom prst="rect">
            <a:avLst/>
          </a:prstGeom>
          <a:ln w="3175" cmpd="sng">
            <a:solidFill>
              <a:schemeClr val="tx1">
                <a:lumMod val="50000"/>
                <a:lumOff val="50000"/>
              </a:schemeClr>
            </a:solidFill>
          </a:ln>
        </p:spPr>
      </p:pic>
      <p:cxnSp>
        <p:nvCxnSpPr>
          <p:cNvPr id="7" name="Straight Connector 6"/>
          <p:cNvCxnSpPr/>
          <p:nvPr/>
        </p:nvCxnSpPr>
        <p:spPr>
          <a:xfrm flipV="1">
            <a:off x="1646238" y="1325563"/>
            <a:ext cx="7497762" cy="0"/>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45917" y="862166"/>
            <a:ext cx="4242313" cy="369332"/>
          </a:xfrm>
          <a:prstGeom prst="rect">
            <a:avLst/>
          </a:prstGeom>
          <a:noFill/>
        </p:spPr>
        <p:txBody>
          <a:bodyPr wrap="square" rtlCol="0">
            <a:spAutoFit/>
          </a:bodyPr>
          <a:lstStyle/>
          <a:p>
            <a:r>
              <a:rPr lang="en-US" dirty="0">
                <a:hlinkClick r:id="rId3"/>
              </a:rPr>
              <a:t>https://faithink.com/share/rich</a:t>
            </a:r>
            <a:endParaRPr lang="en-US" dirty="0"/>
          </a:p>
        </p:txBody>
      </p:sp>
      <p:sp>
        <p:nvSpPr>
          <p:cNvPr id="11" name="Subtitle 2"/>
          <p:cNvSpPr txBox="1">
            <a:spLocks/>
          </p:cNvSpPr>
          <p:nvPr/>
        </p:nvSpPr>
        <p:spPr>
          <a:xfrm>
            <a:off x="1646238" y="284163"/>
            <a:ext cx="2414587" cy="1041400"/>
          </a:xfrm>
          <a:prstGeom prst="rect">
            <a:avLst/>
          </a:prstGeom>
        </p:spPr>
        <p:txBody>
          <a:bodyPr>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US" sz="4400" dirty="0">
                <a:solidFill>
                  <a:srgbClr val="ED0029"/>
                </a:solidFill>
                <a:latin typeface="Calibri"/>
                <a:cs typeface="Calibri"/>
              </a:rPr>
              <a:t>Main Course</a:t>
            </a:r>
          </a:p>
        </p:txBody>
      </p:sp>
      <p:pic>
        <p:nvPicPr>
          <p:cNvPr id="12" name="Picture 8" descr="01_shar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713" y="284163"/>
            <a:ext cx="1206500"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495299" y="1578505"/>
            <a:ext cx="8208432" cy="2062103"/>
          </a:xfrm>
          <a:prstGeom prst="rect">
            <a:avLst/>
          </a:prstGeom>
          <a:noFill/>
        </p:spPr>
        <p:txBody>
          <a:bodyPr wrap="square" rtlCol="0">
            <a:spAutoFit/>
          </a:bodyPr>
          <a:lstStyle/>
          <a:p>
            <a:r>
              <a:rPr lang="en-US" sz="3200" dirty="0"/>
              <a:t>Listen to what Dr. Rich has to say about the psychological benefits of sharing highs and lows each night. Play a clip, then pause and invite comments before showing the next. </a:t>
            </a:r>
          </a:p>
        </p:txBody>
      </p:sp>
      <p:sp>
        <p:nvSpPr>
          <p:cNvPr id="14" name="TextBox 13"/>
          <p:cNvSpPr txBox="1"/>
          <p:nvPr/>
        </p:nvSpPr>
        <p:spPr>
          <a:xfrm>
            <a:off x="3217333" y="3796731"/>
            <a:ext cx="5638798" cy="1077218"/>
          </a:xfrm>
          <a:prstGeom prst="rect">
            <a:avLst/>
          </a:prstGeom>
          <a:noFill/>
        </p:spPr>
        <p:txBody>
          <a:bodyPr wrap="square" rtlCol="0">
            <a:spAutoFit/>
          </a:bodyPr>
          <a:lstStyle/>
          <a:p>
            <a:pPr marL="457200" indent="-457200">
              <a:buFont typeface="Arial"/>
              <a:buChar char="•"/>
            </a:pPr>
            <a:r>
              <a:rPr lang="en-US" sz="3200" dirty="0"/>
              <a:t>Psychology of Highs </a:t>
            </a:r>
            <a:r>
              <a:rPr lang="en-US" sz="2000" dirty="0"/>
              <a:t>(2:42)</a:t>
            </a:r>
          </a:p>
          <a:p>
            <a:pPr marL="457200" indent="-457200">
              <a:buFont typeface="Arial"/>
              <a:buChar char="•"/>
            </a:pPr>
            <a:r>
              <a:rPr lang="en-US" sz="3200" dirty="0"/>
              <a:t>Psychology of Lows </a:t>
            </a:r>
            <a:r>
              <a:rPr lang="en-US" sz="2000" dirty="0"/>
              <a:t>(2:18)</a:t>
            </a:r>
          </a:p>
        </p:txBody>
      </p:sp>
    </p:spTree>
    <p:extLst>
      <p:ext uri="{BB962C8B-B14F-4D97-AF65-F5344CB8AC3E}">
        <p14:creationId xmlns:p14="http://schemas.microsoft.com/office/powerpoint/2010/main" val="1501059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2000"/>
                            </p:stCondLst>
                            <p:childTnLst>
                              <p:par>
                                <p:cTn id="22" presetID="10" presetClass="entr" presetSubtype="0" fill="hold" grpId="0" nodeType="afterEffect">
                                  <p:stCondLst>
                                    <p:cond delay="200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par>
                          <p:cTn id="25" fill="hold">
                            <p:stCondLst>
                              <p:cond delay="4500"/>
                            </p:stCondLst>
                            <p:childTnLst>
                              <p:par>
                                <p:cTn id="26" presetID="10" presetClass="entr" presetSubtype="0" fill="hold" grpId="0" nodeType="afterEffect">
                                  <p:stCondLst>
                                    <p:cond delay="200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fade">
                                      <p:cBhvr>
                                        <p:cTn id="2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build="p" bldLvl="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ubtitle 2"/>
          <p:cNvSpPr txBox="1">
            <a:spLocks/>
          </p:cNvSpPr>
          <p:nvPr/>
        </p:nvSpPr>
        <p:spPr>
          <a:xfrm>
            <a:off x="1646238" y="347663"/>
            <a:ext cx="2414587" cy="1041400"/>
          </a:xfrm>
          <a:prstGeom prst="rect">
            <a:avLst/>
          </a:prstGeom>
        </p:spPr>
        <p:txBody>
          <a:bodyPr>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US" sz="4400" dirty="0">
                <a:solidFill>
                  <a:srgbClr val="ED0029"/>
                </a:solidFill>
                <a:latin typeface="Calibri"/>
                <a:cs typeface="Calibri"/>
              </a:rPr>
              <a:t>Dessert Reflection </a:t>
            </a:r>
          </a:p>
        </p:txBody>
      </p:sp>
      <p:cxnSp>
        <p:nvCxnSpPr>
          <p:cNvPr id="24" name="Straight Connector 23"/>
          <p:cNvCxnSpPr/>
          <p:nvPr/>
        </p:nvCxnSpPr>
        <p:spPr>
          <a:xfrm flipV="1">
            <a:off x="1646238" y="1325563"/>
            <a:ext cx="7497762" cy="0"/>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5" name="Subtitle 2"/>
          <p:cNvSpPr>
            <a:spLocks noGrp="1"/>
          </p:cNvSpPr>
          <p:nvPr>
            <p:ph type="subTitle" idx="1"/>
          </p:nvPr>
        </p:nvSpPr>
        <p:spPr>
          <a:xfrm>
            <a:off x="495301" y="1676400"/>
            <a:ext cx="8274050" cy="4826000"/>
          </a:xfrm>
        </p:spPr>
        <p:txBody>
          <a:bodyPr rtlCol="0">
            <a:normAutofit fontScale="55000" lnSpcReduction="20000"/>
          </a:bodyPr>
          <a:lstStyle/>
          <a:p>
            <a:pPr algn="l" eaLnBrk="1" fontAlgn="auto" hangingPunct="1">
              <a:spcAft>
                <a:spcPts val="0"/>
              </a:spcAft>
              <a:buFont typeface="Arial"/>
              <a:buNone/>
              <a:defRPr/>
            </a:pPr>
            <a:r>
              <a:rPr lang="en-US" sz="7200" baseline="30000" dirty="0">
                <a:solidFill>
                  <a:schemeClr val="tx1"/>
                </a:solidFill>
                <a:latin typeface="Calibri"/>
                <a:ea typeface="+mn-ea"/>
                <a:cs typeface="Calibri"/>
              </a:rPr>
              <a:t>A. Put on a psychologist’s hat for a moment. </a:t>
            </a:r>
            <a:br>
              <a:rPr lang="en-US" sz="7200" baseline="30000" dirty="0">
                <a:solidFill>
                  <a:schemeClr val="tx1"/>
                </a:solidFill>
                <a:latin typeface="Calibri"/>
                <a:ea typeface="+mn-ea"/>
                <a:cs typeface="Calibri"/>
              </a:rPr>
            </a:br>
            <a:r>
              <a:rPr lang="en-US" sz="7200" baseline="30000" dirty="0">
                <a:solidFill>
                  <a:schemeClr val="tx1"/>
                </a:solidFill>
                <a:latin typeface="Calibri"/>
                <a:ea typeface="+mn-ea"/>
                <a:cs typeface="Calibri"/>
              </a:rPr>
              <a:t>What happens to a person when they:</a:t>
            </a:r>
          </a:p>
          <a:p>
            <a:pPr algn="l" eaLnBrk="1" fontAlgn="auto" hangingPunct="1">
              <a:spcAft>
                <a:spcPts val="0"/>
              </a:spcAft>
              <a:buFont typeface="Arial"/>
              <a:buNone/>
              <a:defRPr/>
            </a:pPr>
            <a:endParaRPr lang="en-US" sz="2500" baseline="30000" dirty="0">
              <a:solidFill>
                <a:schemeClr val="tx1"/>
              </a:solidFill>
              <a:latin typeface="Calibri"/>
              <a:ea typeface="+mn-ea"/>
              <a:cs typeface="Calibri"/>
            </a:endParaRPr>
          </a:p>
          <a:p>
            <a:pPr marL="857250" indent="-857250" algn="l" eaLnBrk="1" fontAlgn="auto" hangingPunct="1">
              <a:spcAft>
                <a:spcPts val="0"/>
              </a:spcAft>
              <a:buFont typeface="Arial"/>
              <a:buChar char="•"/>
              <a:defRPr/>
            </a:pPr>
            <a:r>
              <a:rPr lang="en-US" sz="7200" baseline="30000" dirty="0">
                <a:solidFill>
                  <a:schemeClr val="tx1"/>
                </a:solidFill>
                <a:latin typeface="Calibri"/>
                <a:ea typeface="+mn-ea"/>
                <a:cs typeface="Calibri"/>
              </a:rPr>
              <a:t>Share a significant “high” with a trusted friend?</a:t>
            </a:r>
          </a:p>
          <a:p>
            <a:pPr marL="857250" indent="-857250" algn="l" eaLnBrk="1" fontAlgn="auto" hangingPunct="1">
              <a:spcAft>
                <a:spcPts val="0"/>
              </a:spcAft>
              <a:buFont typeface="Arial"/>
              <a:buChar char="•"/>
              <a:defRPr/>
            </a:pPr>
            <a:r>
              <a:rPr lang="en-US" sz="7200" baseline="30000" dirty="0">
                <a:solidFill>
                  <a:schemeClr val="tx1"/>
                </a:solidFill>
                <a:latin typeface="Calibri"/>
                <a:ea typeface="+mn-ea"/>
                <a:cs typeface="Calibri"/>
              </a:rPr>
              <a:t>Share a significant “low” with a trusted friend?</a:t>
            </a:r>
            <a:br>
              <a:rPr lang="en-US" sz="7200" baseline="30000" dirty="0">
                <a:solidFill>
                  <a:schemeClr val="tx1"/>
                </a:solidFill>
                <a:latin typeface="Calibri"/>
                <a:ea typeface="+mn-ea"/>
                <a:cs typeface="Calibri"/>
              </a:rPr>
            </a:br>
            <a:endParaRPr lang="en-US" sz="7200" baseline="30000" dirty="0">
              <a:solidFill>
                <a:schemeClr val="tx1"/>
              </a:solidFill>
              <a:latin typeface="Calibri"/>
              <a:ea typeface="+mn-ea"/>
              <a:cs typeface="Calibri"/>
            </a:endParaRPr>
          </a:p>
          <a:p>
            <a:pPr algn="l" eaLnBrk="1" fontAlgn="auto" hangingPunct="1">
              <a:spcAft>
                <a:spcPts val="0"/>
              </a:spcAft>
              <a:buFont typeface="Arial"/>
              <a:buNone/>
              <a:defRPr/>
            </a:pPr>
            <a:r>
              <a:rPr lang="en-US" sz="7200" baseline="30000" dirty="0">
                <a:solidFill>
                  <a:schemeClr val="tx1"/>
                </a:solidFill>
                <a:latin typeface="Calibri"/>
                <a:ea typeface="+mn-ea"/>
                <a:cs typeface="Calibri"/>
              </a:rPr>
              <a:t>B. Put on a sociologist’s hat for a moment. </a:t>
            </a:r>
            <a:br>
              <a:rPr lang="en-US" sz="7200" baseline="30000" dirty="0">
                <a:solidFill>
                  <a:schemeClr val="tx1"/>
                </a:solidFill>
                <a:latin typeface="Calibri"/>
                <a:ea typeface="+mn-ea"/>
                <a:cs typeface="Calibri"/>
              </a:rPr>
            </a:br>
            <a:r>
              <a:rPr lang="en-US" sz="7200" baseline="30000" dirty="0">
                <a:solidFill>
                  <a:schemeClr val="tx1"/>
                </a:solidFill>
                <a:latin typeface="Calibri"/>
                <a:ea typeface="+mn-ea"/>
                <a:cs typeface="Calibri"/>
              </a:rPr>
              <a:t>What happens to a family when they:</a:t>
            </a:r>
          </a:p>
          <a:p>
            <a:pPr algn="l" eaLnBrk="1" fontAlgn="auto" hangingPunct="1">
              <a:spcAft>
                <a:spcPts val="0"/>
              </a:spcAft>
              <a:buFont typeface="Arial"/>
              <a:buNone/>
              <a:defRPr/>
            </a:pPr>
            <a:endParaRPr lang="en-US" sz="2900" baseline="30000" dirty="0">
              <a:solidFill>
                <a:schemeClr val="tx1"/>
              </a:solidFill>
              <a:latin typeface="Calibri"/>
              <a:ea typeface="+mn-ea"/>
              <a:cs typeface="Calibri"/>
            </a:endParaRPr>
          </a:p>
          <a:p>
            <a:pPr marL="857250" indent="-857250" algn="l" eaLnBrk="1" fontAlgn="auto" hangingPunct="1">
              <a:spcAft>
                <a:spcPts val="0"/>
              </a:spcAft>
              <a:buFont typeface="Arial"/>
              <a:buChar char="•"/>
              <a:defRPr/>
            </a:pPr>
            <a:r>
              <a:rPr lang="en-US" sz="7200" baseline="30000" dirty="0">
                <a:solidFill>
                  <a:schemeClr val="tx1"/>
                </a:solidFill>
                <a:latin typeface="Calibri"/>
                <a:ea typeface="+mn-ea"/>
                <a:cs typeface="Calibri"/>
              </a:rPr>
              <a:t>Reflect on the significant “highs” of the </a:t>
            </a:r>
            <a:br>
              <a:rPr lang="en-US" sz="7200" baseline="30000" dirty="0">
                <a:solidFill>
                  <a:schemeClr val="tx1"/>
                </a:solidFill>
                <a:latin typeface="Calibri"/>
                <a:ea typeface="+mn-ea"/>
                <a:cs typeface="Calibri"/>
              </a:rPr>
            </a:br>
            <a:r>
              <a:rPr lang="en-US" sz="7200" baseline="30000" dirty="0">
                <a:solidFill>
                  <a:schemeClr val="tx1"/>
                </a:solidFill>
                <a:latin typeface="Calibri"/>
                <a:ea typeface="+mn-ea"/>
                <a:cs typeface="Calibri"/>
              </a:rPr>
              <a:t>day together every night?</a:t>
            </a:r>
          </a:p>
          <a:p>
            <a:pPr marL="857250" indent="-857250" algn="l" eaLnBrk="1" fontAlgn="auto" hangingPunct="1">
              <a:spcAft>
                <a:spcPts val="0"/>
              </a:spcAft>
              <a:buFont typeface="Arial"/>
              <a:buChar char="•"/>
              <a:defRPr/>
            </a:pPr>
            <a:r>
              <a:rPr lang="en-US" sz="7200" baseline="30000" dirty="0">
                <a:solidFill>
                  <a:schemeClr val="tx1"/>
                </a:solidFill>
                <a:latin typeface="Calibri"/>
                <a:ea typeface="+mn-ea"/>
                <a:cs typeface="Calibri"/>
              </a:rPr>
              <a:t>Reflect on the significant “lows” of the </a:t>
            </a:r>
            <a:br>
              <a:rPr lang="en-US" sz="7200" baseline="30000" dirty="0">
                <a:solidFill>
                  <a:schemeClr val="tx1"/>
                </a:solidFill>
                <a:latin typeface="Calibri"/>
                <a:ea typeface="+mn-ea"/>
                <a:cs typeface="Calibri"/>
              </a:rPr>
            </a:br>
            <a:r>
              <a:rPr lang="en-US" sz="7200" baseline="30000" dirty="0">
                <a:solidFill>
                  <a:schemeClr val="tx1"/>
                </a:solidFill>
                <a:latin typeface="Calibri"/>
                <a:ea typeface="+mn-ea"/>
                <a:cs typeface="Calibri"/>
              </a:rPr>
              <a:t>day together every night?</a:t>
            </a:r>
          </a:p>
        </p:txBody>
      </p:sp>
      <p:pic>
        <p:nvPicPr>
          <p:cNvPr id="30725" name="Picture 8" descr="ShareSqua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3450" y="5011737"/>
            <a:ext cx="1651000" cy="164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9" descr="01_sha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713" y="284163"/>
            <a:ext cx="1206500"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200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500"/>
                                        <p:tgtEl>
                                          <p:spTgt spid="25">
                                            <p:txEl>
                                              <p:pRg st="0" end="0"/>
                                            </p:txEl>
                                          </p:spTgt>
                                        </p:tgtEl>
                                      </p:cBhvr>
                                    </p:animEffect>
                                  </p:childTnLst>
                                </p:cTn>
                              </p:par>
                            </p:childTnLst>
                          </p:cTn>
                        </p:par>
                        <p:par>
                          <p:cTn id="13" fill="hold" nodeType="afterGroup">
                            <p:stCondLst>
                              <p:cond delay="3000"/>
                            </p:stCondLst>
                            <p:childTnLst>
                              <p:par>
                                <p:cTn id="14" presetID="10" presetClass="entr" presetSubtype="0" fill="hold" grpId="0" nodeType="afterEffect">
                                  <p:stCondLst>
                                    <p:cond delay="2000"/>
                                  </p:stCondLst>
                                  <p:childTnLst>
                                    <p:set>
                                      <p:cBhvr>
                                        <p:cTn id="15" dur="1" fill="hold">
                                          <p:stCondLst>
                                            <p:cond delay="0"/>
                                          </p:stCondLst>
                                        </p:cTn>
                                        <p:tgtEl>
                                          <p:spTgt spid="25">
                                            <p:txEl>
                                              <p:pRg st="2" end="2"/>
                                            </p:txEl>
                                          </p:spTgt>
                                        </p:tgtEl>
                                        <p:attrNameLst>
                                          <p:attrName>style.visibility</p:attrName>
                                        </p:attrNameLst>
                                      </p:cBhvr>
                                      <p:to>
                                        <p:strVal val="visible"/>
                                      </p:to>
                                    </p:set>
                                    <p:animEffect transition="in" filter="fade">
                                      <p:cBhvr>
                                        <p:cTn id="16" dur="500"/>
                                        <p:tgtEl>
                                          <p:spTgt spid="25">
                                            <p:txEl>
                                              <p:pRg st="2" end="2"/>
                                            </p:txEl>
                                          </p:spTgt>
                                        </p:tgtEl>
                                      </p:cBhvr>
                                    </p:animEffect>
                                  </p:childTnLst>
                                </p:cTn>
                              </p:par>
                            </p:childTnLst>
                          </p:cTn>
                        </p:par>
                        <p:par>
                          <p:cTn id="17" fill="hold" nodeType="afterGroup">
                            <p:stCondLst>
                              <p:cond delay="5500"/>
                            </p:stCondLst>
                            <p:childTnLst>
                              <p:par>
                                <p:cTn id="18" presetID="10" presetClass="entr" presetSubtype="0" fill="hold" grpId="0" nodeType="afterEffect">
                                  <p:stCondLst>
                                    <p:cond delay="2000"/>
                                  </p:stCondLst>
                                  <p:childTnLst>
                                    <p:set>
                                      <p:cBhvr>
                                        <p:cTn id="19" dur="1" fill="hold">
                                          <p:stCondLst>
                                            <p:cond delay="0"/>
                                          </p:stCondLst>
                                        </p:cTn>
                                        <p:tgtEl>
                                          <p:spTgt spid="25">
                                            <p:txEl>
                                              <p:pRg st="3" end="3"/>
                                            </p:txEl>
                                          </p:spTgt>
                                        </p:tgtEl>
                                        <p:attrNameLst>
                                          <p:attrName>style.visibility</p:attrName>
                                        </p:attrNameLst>
                                      </p:cBhvr>
                                      <p:to>
                                        <p:strVal val="visible"/>
                                      </p:to>
                                    </p:set>
                                    <p:animEffect transition="in" filter="fade">
                                      <p:cBhvr>
                                        <p:cTn id="20" dur="500"/>
                                        <p:tgtEl>
                                          <p:spTgt spid="25">
                                            <p:txEl>
                                              <p:pRg st="3" end="3"/>
                                            </p:txEl>
                                          </p:spTgt>
                                        </p:tgtEl>
                                      </p:cBhvr>
                                    </p:animEffect>
                                  </p:childTnLst>
                                </p:cTn>
                              </p:par>
                            </p:childTnLst>
                          </p:cTn>
                        </p:par>
                        <p:par>
                          <p:cTn id="21" fill="hold" nodeType="afterGroup">
                            <p:stCondLst>
                              <p:cond delay="8000"/>
                            </p:stCondLst>
                            <p:childTnLst>
                              <p:par>
                                <p:cTn id="22" presetID="10" presetClass="entr" presetSubtype="0" fill="hold" grpId="0" nodeType="afterEffect">
                                  <p:stCondLst>
                                    <p:cond delay="2000"/>
                                  </p:stCondLst>
                                  <p:childTnLst>
                                    <p:set>
                                      <p:cBhvr>
                                        <p:cTn id="23" dur="1" fill="hold">
                                          <p:stCondLst>
                                            <p:cond delay="0"/>
                                          </p:stCondLst>
                                        </p:cTn>
                                        <p:tgtEl>
                                          <p:spTgt spid="25">
                                            <p:txEl>
                                              <p:pRg st="4" end="4"/>
                                            </p:txEl>
                                          </p:spTgt>
                                        </p:tgtEl>
                                        <p:attrNameLst>
                                          <p:attrName>style.visibility</p:attrName>
                                        </p:attrNameLst>
                                      </p:cBhvr>
                                      <p:to>
                                        <p:strVal val="visible"/>
                                      </p:to>
                                    </p:set>
                                    <p:animEffect transition="in" filter="fade">
                                      <p:cBhvr>
                                        <p:cTn id="24" dur="500"/>
                                        <p:tgtEl>
                                          <p:spTgt spid="25">
                                            <p:txEl>
                                              <p:pRg st="4" end="4"/>
                                            </p:txEl>
                                          </p:spTgt>
                                        </p:tgtEl>
                                      </p:cBhvr>
                                    </p:animEffect>
                                  </p:childTnLst>
                                </p:cTn>
                              </p:par>
                            </p:childTnLst>
                          </p:cTn>
                        </p:par>
                        <p:par>
                          <p:cTn id="25" fill="hold">
                            <p:stCondLst>
                              <p:cond delay="10500"/>
                            </p:stCondLst>
                            <p:childTnLst>
                              <p:par>
                                <p:cTn id="26" presetID="10" presetClass="entr" presetSubtype="0" fill="hold" grpId="0" nodeType="afterEffect">
                                  <p:stCondLst>
                                    <p:cond delay="2000"/>
                                  </p:stCondLst>
                                  <p:childTnLst>
                                    <p:set>
                                      <p:cBhvr>
                                        <p:cTn id="27" dur="1" fill="hold">
                                          <p:stCondLst>
                                            <p:cond delay="0"/>
                                          </p:stCondLst>
                                        </p:cTn>
                                        <p:tgtEl>
                                          <p:spTgt spid="25">
                                            <p:txEl>
                                              <p:pRg st="6" end="6"/>
                                            </p:txEl>
                                          </p:spTgt>
                                        </p:tgtEl>
                                        <p:attrNameLst>
                                          <p:attrName>style.visibility</p:attrName>
                                        </p:attrNameLst>
                                      </p:cBhvr>
                                      <p:to>
                                        <p:strVal val="visible"/>
                                      </p:to>
                                    </p:set>
                                    <p:animEffect transition="in" filter="fade">
                                      <p:cBhvr>
                                        <p:cTn id="28" dur="500"/>
                                        <p:tgtEl>
                                          <p:spTgt spid="25">
                                            <p:txEl>
                                              <p:pRg st="6" end="6"/>
                                            </p:txEl>
                                          </p:spTgt>
                                        </p:tgtEl>
                                      </p:cBhvr>
                                    </p:animEffect>
                                  </p:childTnLst>
                                </p:cTn>
                              </p:par>
                            </p:childTnLst>
                          </p:cTn>
                        </p:par>
                        <p:par>
                          <p:cTn id="29" fill="hold" nodeType="afterGroup">
                            <p:stCondLst>
                              <p:cond delay="13000"/>
                            </p:stCondLst>
                            <p:childTnLst>
                              <p:par>
                                <p:cTn id="30" presetID="10" presetClass="entr" presetSubtype="0" fill="hold" grpId="0" nodeType="afterEffect">
                                  <p:stCondLst>
                                    <p:cond delay="2000"/>
                                  </p:stCondLst>
                                  <p:childTnLst>
                                    <p:set>
                                      <p:cBhvr>
                                        <p:cTn id="31" dur="1" fill="hold">
                                          <p:stCondLst>
                                            <p:cond delay="0"/>
                                          </p:stCondLst>
                                        </p:cTn>
                                        <p:tgtEl>
                                          <p:spTgt spid="25">
                                            <p:txEl>
                                              <p:pRg st="7" end="7"/>
                                            </p:txEl>
                                          </p:spTgt>
                                        </p:tgtEl>
                                        <p:attrNameLst>
                                          <p:attrName>style.visibility</p:attrName>
                                        </p:attrNameLst>
                                      </p:cBhvr>
                                      <p:to>
                                        <p:strVal val="visible"/>
                                      </p:to>
                                    </p:set>
                                    <p:animEffect transition="in" filter="fade">
                                      <p:cBhvr>
                                        <p:cTn id="32" dur="500"/>
                                        <p:tgtEl>
                                          <p:spTgt spid="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1646238" y="347663"/>
            <a:ext cx="2414587" cy="1041400"/>
          </a:xfrm>
          <a:prstGeom prst="rect">
            <a:avLst/>
          </a:prstGeom>
        </p:spPr>
        <p:txBody>
          <a:bodyPr>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US" sz="4400" dirty="0">
                <a:solidFill>
                  <a:srgbClr val="ED0029"/>
                </a:solidFill>
                <a:latin typeface="Calibri"/>
                <a:cs typeface="Calibri"/>
              </a:rPr>
              <a:t>Dessert Reflection </a:t>
            </a:r>
          </a:p>
        </p:txBody>
      </p:sp>
      <p:cxnSp>
        <p:nvCxnSpPr>
          <p:cNvPr id="11" name="Straight Connector 10"/>
          <p:cNvCxnSpPr/>
          <p:nvPr/>
        </p:nvCxnSpPr>
        <p:spPr>
          <a:xfrm flipV="1">
            <a:off x="1646238" y="1325563"/>
            <a:ext cx="7497762" cy="0"/>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Subtitle 2"/>
          <p:cNvSpPr>
            <a:spLocks noGrp="1"/>
          </p:cNvSpPr>
          <p:nvPr>
            <p:ph type="subTitle" idx="1"/>
          </p:nvPr>
        </p:nvSpPr>
        <p:spPr>
          <a:xfrm>
            <a:off x="2373313" y="1563688"/>
            <a:ext cx="6532562" cy="4826000"/>
          </a:xfrm>
        </p:spPr>
        <p:txBody>
          <a:bodyPr/>
          <a:lstStyle/>
          <a:p>
            <a:pPr algn="l" eaLnBrk="1" hangingPunct="1"/>
            <a:r>
              <a:rPr lang="en-US" sz="4400" baseline="30000" dirty="0">
                <a:solidFill>
                  <a:schemeClr val="tx1"/>
                </a:solidFill>
                <a:latin typeface="Calibri"/>
                <a:cs typeface="Calibri"/>
              </a:rPr>
              <a:t>Put on a theologian’s hat for a moment. </a:t>
            </a:r>
          </a:p>
          <a:p>
            <a:pPr marL="571500" indent="-571500" algn="l" eaLnBrk="1" hangingPunct="1">
              <a:buFont typeface="Arial"/>
              <a:buChar char="•"/>
            </a:pPr>
            <a:r>
              <a:rPr lang="en-US" sz="4400" baseline="30000" dirty="0">
                <a:solidFill>
                  <a:schemeClr val="tx1"/>
                </a:solidFill>
                <a:latin typeface="Calibri"/>
                <a:cs typeface="Calibri"/>
              </a:rPr>
              <a:t>What happens to God’s world when every child goes to sleep knowing they are loved, heard and valued?</a:t>
            </a:r>
          </a:p>
          <a:p>
            <a:pPr marL="571500" indent="-571500" algn="l" eaLnBrk="1" hangingPunct="1">
              <a:buFont typeface="Arial"/>
              <a:buChar char="•"/>
            </a:pPr>
            <a:r>
              <a:rPr lang="en-US" sz="4400" baseline="30000" dirty="0">
                <a:solidFill>
                  <a:schemeClr val="tx1"/>
                </a:solidFill>
                <a:latin typeface="Calibri"/>
                <a:cs typeface="Calibri"/>
              </a:rPr>
              <a:t>Why might sharing highs and lows at the end of each day be the optimal time for caring conversations, faith talk and reflection? (As compared to mornings, after school, in the car or around the dinner table.)</a:t>
            </a:r>
          </a:p>
        </p:txBody>
      </p:sp>
      <p:pic>
        <p:nvPicPr>
          <p:cNvPr id="31749" name="Picture 7" descr="ShareSqua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720850"/>
            <a:ext cx="1649412"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11" descr="01_sha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713" y="284163"/>
            <a:ext cx="1206500"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par>
                          <p:cTn id="13" fill="hold">
                            <p:stCondLst>
                              <p:cond delay="2000"/>
                            </p:stCondLst>
                            <p:childTnLst>
                              <p:par>
                                <p:cTn id="14" presetID="10" presetClass="entr" presetSubtype="0" fill="hold" grpId="0" nodeType="afterEffect">
                                  <p:stCondLst>
                                    <p:cond delay="100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childTnLst>
                          </p:cTn>
                        </p:par>
                        <p:par>
                          <p:cTn id="17" fill="hold" nodeType="afterGroup">
                            <p:stCondLst>
                              <p:cond delay="3500"/>
                            </p:stCondLst>
                            <p:childTnLst>
                              <p:par>
                                <p:cTn id="18" presetID="10" presetClass="entr" presetSubtype="0" fill="hold" grpId="0" nodeType="afterEffect">
                                  <p:stCondLst>
                                    <p:cond delay="100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946672" y="5268240"/>
            <a:ext cx="2494222" cy="11843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4291" tIns="32146" rIns="64291" bIns="32146" numCol="1" rtlCol="0" anchor="t" anchorCtr="0" compatLnSpc="1">
            <a:prstTxWarp prst="textNoShape">
              <a:avLst/>
            </a:prstTxWarp>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8400" dirty="0">
                <a:latin typeface="Calibri"/>
                <a:ea typeface="ＭＳ Ｐゴシック" charset="0"/>
                <a:cs typeface="Calibri"/>
              </a:rPr>
              <a:t>READ</a:t>
            </a:r>
          </a:p>
        </p:txBody>
      </p:sp>
      <p:pic>
        <p:nvPicPr>
          <p:cNvPr id="2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359" y="546159"/>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708" y="1724878"/>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289" y="2903597"/>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640" y="4082315"/>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3640" y="5261034"/>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1946672" y="762246"/>
            <a:ext cx="6346428" cy="3060611"/>
          </a:xfrm>
          <a:prstGeom prst="rect">
            <a:avLst/>
          </a:prstGeom>
        </p:spPr>
        <p:txBody>
          <a:bodyPr wrap="square" lIns="64291" tIns="32146" rIns="64291" bIns="32146">
            <a:spAutoFit/>
          </a:bodyPr>
          <a:lstStyle/>
          <a:p>
            <a:pPr>
              <a:defRPr/>
            </a:pPr>
            <a:r>
              <a:rPr lang="en-US" sz="8000" b="1" i="1" baseline="30000" dirty="0">
                <a:solidFill>
                  <a:schemeClr val="bg1">
                    <a:lumMod val="65000"/>
                  </a:schemeClr>
                </a:solidFill>
                <a:latin typeface="Calibri"/>
                <a:cs typeface="Calibri"/>
              </a:rPr>
              <a:t>“</a:t>
            </a:r>
            <a:r>
              <a:rPr lang="en-US" sz="8000" i="1" baseline="30000" dirty="0">
                <a:solidFill>
                  <a:schemeClr val="bg1">
                    <a:lumMod val="65000"/>
                  </a:schemeClr>
                </a:solidFill>
                <a:latin typeface="Calibri"/>
                <a:cs typeface="Calibri"/>
              </a:rPr>
              <a:t>Your word is a lamp to my feet and a light </a:t>
            </a:r>
            <a:br>
              <a:rPr lang="en-US" sz="8000" i="1" baseline="30000" dirty="0">
                <a:solidFill>
                  <a:schemeClr val="bg1">
                    <a:lumMod val="65000"/>
                  </a:schemeClr>
                </a:solidFill>
                <a:latin typeface="Calibri"/>
                <a:cs typeface="Calibri"/>
              </a:rPr>
            </a:br>
            <a:r>
              <a:rPr lang="en-US" sz="8000" i="1" baseline="30000" dirty="0">
                <a:solidFill>
                  <a:schemeClr val="bg1">
                    <a:lumMod val="65000"/>
                  </a:schemeClr>
                </a:solidFill>
                <a:latin typeface="Calibri"/>
                <a:cs typeface="Calibri"/>
              </a:rPr>
              <a:t>to my path.”</a:t>
            </a:r>
          </a:p>
          <a:p>
            <a:pPr>
              <a:defRPr/>
            </a:pPr>
            <a:endParaRPr lang="en-US" b="1" baseline="30000" dirty="0">
              <a:latin typeface="Calibri"/>
              <a:cs typeface="Calibri"/>
            </a:endParaRPr>
          </a:p>
          <a:p>
            <a:pPr>
              <a:defRPr/>
            </a:pPr>
            <a:r>
              <a:rPr lang="de-DE" sz="3400" baseline="30000" dirty="0">
                <a:latin typeface="Calibri"/>
                <a:cs typeface="Calibri"/>
              </a:rPr>
              <a:t>Psalm 119:105</a:t>
            </a:r>
            <a:endParaRPr lang="en-US" sz="3400" dirty="0">
              <a:latin typeface="Calibri"/>
              <a:cs typeface="Calibri"/>
            </a:endParaRPr>
          </a:p>
        </p:txBody>
      </p:sp>
    </p:spTree>
    <p:extLst>
      <p:ext uri="{BB962C8B-B14F-4D97-AF65-F5344CB8AC3E}">
        <p14:creationId xmlns:p14="http://schemas.microsoft.com/office/powerpoint/2010/main" val="90133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fade">
                                      <p:cBhvr>
                                        <p:cTn id="11" dur="2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Ri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64" y="3919339"/>
            <a:ext cx="2505075" cy="2322512"/>
          </a:xfrm>
          <a:prstGeom prst="rect">
            <a:avLst/>
          </a:prstGeom>
          <a:ln w="3175" cmpd="sng">
            <a:solidFill>
              <a:schemeClr val="tx1">
                <a:lumMod val="50000"/>
                <a:lumOff val="50000"/>
              </a:schemeClr>
            </a:solidFill>
          </a:ln>
        </p:spPr>
      </p:pic>
      <p:cxnSp>
        <p:nvCxnSpPr>
          <p:cNvPr id="7" name="Straight Connector 6"/>
          <p:cNvCxnSpPr/>
          <p:nvPr/>
        </p:nvCxnSpPr>
        <p:spPr>
          <a:xfrm flipV="1">
            <a:off x="1646238" y="1325563"/>
            <a:ext cx="7497762" cy="0"/>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 name="Subtitle 2"/>
          <p:cNvSpPr txBox="1">
            <a:spLocks/>
          </p:cNvSpPr>
          <p:nvPr/>
        </p:nvSpPr>
        <p:spPr>
          <a:xfrm>
            <a:off x="1671638" y="296863"/>
            <a:ext cx="2414587" cy="1041400"/>
          </a:xfrm>
          <a:prstGeom prst="rect">
            <a:avLst/>
          </a:prstGeom>
        </p:spPr>
        <p:txBody>
          <a:bodyPr>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US" sz="4400" dirty="0">
                <a:solidFill>
                  <a:srgbClr val="69C426"/>
                </a:solidFill>
                <a:latin typeface="Myriad Pro"/>
                <a:cs typeface="Myriad Pro"/>
              </a:rPr>
              <a:t>Main Course</a:t>
            </a:r>
          </a:p>
        </p:txBody>
      </p:sp>
      <p:pic>
        <p:nvPicPr>
          <p:cNvPr id="11" name="Picture 8" descr="02_rea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25425"/>
            <a:ext cx="1309687"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3377105" y="907197"/>
            <a:ext cx="4242313" cy="369332"/>
          </a:xfrm>
          <a:prstGeom prst="rect">
            <a:avLst/>
          </a:prstGeom>
          <a:noFill/>
        </p:spPr>
        <p:txBody>
          <a:bodyPr wrap="square" rtlCol="0">
            <a:spAutoFit/>
          </a:bodyPr>
          <a:lstStyle/>
          <a:p>
            <a:r>
              <a:rPr lang="en-US">
                <a:hlinkClick r:id="rId5"/>
              </a:rPr>
              <a:t>https://faithink.com/read/rich</a:t>
            </a:r>
            <a:endParaRPr lang="en-US" dirty="0"/>
          </a:p>
        </p:txBody>
      </p:sp>
      <p:sp>
        <p:nvSpPr>
          <p:cNvPr id="13" name="TextBox 12"/>
          <p:cNvSpPr txBox="1"/>
          <p:nvPr/>
        </p:nvSpPr>
        <p:spPr>
          <a:xfrm>
            <a:off x="495299" y="1578505"/>
            <a:ext cx="8360832" cy="1938992"/>
          </a:xfrm>
          <a:prstGeom prst="rect">
            <a:avLst/>
          </a:prstGeom>
          <a:noFill/>
        </p:spPr>
        <p:txBody>
          <a:bodyPr wrap="square" rtlCol="0">
            <a:spAutoFit/>
          </a:bodyPr>
          <a:lstStyle/>
          <a:p>
            <a:r>
              <a:rPr lang="en-US" sz="3000" dirty="0"/>
              <a:t>Listen to what Dr. Rich has to say about how the wisdom, depth and wonder of God’s Word can enrich your family each night. Play a clip, then pause and invite comments before showing the next. </a:t>
            </a:r>
          </a:p>
        </p:txBody>
      </p:sp>
      <p:sp>
        <p:nvSpPr>
          <p:cNvPr id="14" name="TextBox 13"/>
          <p:cNvSpPr txBox="1"/>
          <p:nvPr/>
        </p:nvSpPr>
        <p:spPr>
          <a:xfrm>
            <a:off x="3217333" y="3796731"/>
            <a:ext cx="5638798" cy="1384995"/>
          </a:xfrm>
          <a:prstGeom prst="rect">
            <a:avLst/>
          </a:prstGeom>
          <a:noFill/>
        </p:spPr>
        <p:txBody>
          <a:bodyPr wrap="square" rtlCol="0">
            <a:spAutoFit/>
          </a:bodyPr>
          <a:lstStyle/>
          <a:p>
            <a:pPr marL="457200" indent="-457200">
              <a:buFont typeface="Arial"/>
              <a:buChar char="•"/>
            </a:pPr>
            <a:r>
              <a:rPr lang="en-US" sz="3200" dirty="0"/>
              <a:t>Read Overview </a:t>
            </a:r>
            <a:r>
              <a:rPr lang="en-US" sz="2000" dirty="0"/>
              <a:t>(3:14)</a:t>
            </a:r>
          </a:p>
          <a:p>
            <a:pPr marL="457200" indent="-457200">
              <a:buFont typeface="Arial"/>
              <a:buChar char="•"/>
            </a:pPr>
            <a:r>
              <a:rPr lang="en-US" sz="3200" dirty="0"/>
              <a:t>What Does God’s Word Do? </a:t>
            </a:r>
            <a:r>
              <a:rPr lang="en-US" sz="2000" dirty="0"/>
              <a:t>(2:53)</a:t>
            </a:r>
          </a:p>
        </p:txBody>
      </p:sp>
    </p:spTree>
    <p:extLst>
      <p:ext uri="{BB962C8B-B14F-4D97-AF65-F5344CB8AC3E}">
        <p14:creationId xmlns:p14="http://schemas.microsoft.com/office/powerpoint/2010/main" val="33566630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2000"/>
                            </p:stCondLst>
                            <p:childTnLst>
                              <p:par>
                                <p:cTn id="22" presetID="10" presetClass="entr" presetSubtype="0" fill="hold" grpId="0" nodeType="afterEffect">
                                  <p:stCondLst>
                                    <p:cond delay="200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81200" y="692095"/>
            <a:ext cx="6559550" cy="5287963"/>
          </a:xfrm>
        </p:spPr>
        <p:txBody>
          <a:bodyPr rtlCol="0">
            <a:normAutofit lnSpcReduction="10000"/>
          </a:bodyPr>
          <a:lstStyle/>
          <a:p>
            <a:pPr algn="l" eaLnBrk="1" fontAlgn="auto" hangingPunct="1">
              <a:spcAft>
                <a:spcPts val="0"/>
              </a:spcAft>
              <a:buFont typeface="Arial"/>
              <a:buNone/>
              <a:defRPr/>
            </a:pPr>
            <a:endParaRPr lang="en-US" sz="4800" b="1" baseline="30000" dirty="0">
              <a:solidFill>
                <a:srgbClr val="000000"/>
              </a:solidFill>
              <a:latin typeface="Calibri"/>
              <a:ea typeface="+mn-ea"/>
              <a:cs typeface="Calibri"/>
            </a:endParaRPr>
          </a:p>
          <a:p>
            <a:pPr algn="l" eaLnBrk="1" fontAlgn="auto" hangingPunct="1">
              <a:spcAft>
                <a:spcPts val="0"/>
              </a:spcAft>
              <a:buFont typeface="Arial"/>
              <a:buNone/>
              <a:defRPr/>
            </a:pPr>
            <a:br>
              <a:rPr lang="en-US" sz="4800" b="1" baseline="30000" dirty="0">
                <a:solidFill>
                  <a:srgbClr val="000000"/>
                </a:solidFill>
                <a:latin typeface="Calibri"/>
                <a:ea typeface="+mn-ea"/>
                <a:cs typeface="Calibri"/>
              </a:rPr>
            </a:br>
            <a:r>
              <a:rPr lang="en-US" sz="4800" baseline="30000" dirty="0">
                <a:solidFill>
                  <a:schemeClr val="tx1">
                    <a:lumMod val="50000"/>
                    <a:lumOff val="50000"/>
                  </a:schemeClr>
                </a:solidFill>
                <a:latin typeface="Calibri"/>
                <a:ea typeface="+mn-ea"/>
                <a:cs typeface="Calibri"/>
              </a:rPr>
              <a:t>is a simple, easy-to-implement faith practice, perfect for incorporating into your bedtime routine in five to fifteen minutes a night. When done over time, FAITH5 carries the power to enrich communication, deepen understanding, aid sleep, and promote mental, physical and </a:t>
            </a:r>
            <a:br>
              <a:rPr lang="en-US" sz="4800" baseline="30000" dirty="0">
                <a:solidFill>
                  <a:schemeClr val="tx1">
                    <a:lumMod val="50000"/>
                    <a:lumOff val="50000"/>
                  </a:schemeClr>
                </a:solidFill>
                <a:latin typeface="Calibri"/>
                <a:ea typeface="+mn-ea"/>
                <a:cs typeface="Calibri"/>
              </a:rPr>
            </a:br>
            <a:r>
              <a:rPr lang="en-US" sz="4800" baseline="30000" dirty="0">
                <a:solidFill>
                  <a:schemeClr val="tx1">
                    <a:lumMod val="50000"/>
                    <a:lumOff val="50000"/>
                  </a:schemeClr>
                </a:solidFill>
                <a:latin typeface="Calibri"/>
                <a:ea typeface="+mn-ea"/>
                <a:cs typeface="Calibri"/>
              </a:rPr>
              <a:t>spiritual health. </a:t>
            </a:r>
          </a:p>
        </p:txBody>
      </p:sp>
      <p:pic>
        <p:nvPicPr>
          <p:cNvPr id="17410" name="Picture 4" descr="ShareSquar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850" y="441325"/>
            <a:ext cx="1119188"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6" descr="ReadSquar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7850" y="1658938"/>
            <a:ext cx="1119188"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8" descr="TalkSquar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7850" y="2870200"/>
            <a:ext cx="1119188" cy="111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10" descr="PraySquar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563" y="4087813"/>
            <a:ext cx="1119187"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11" descr="BlessSquar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3" y="5318125"/>
            <a:ext cx="1119187"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faith5_color_1.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247650"/>
            <a:ext cx="3944938"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9"/>
          <p:cNvSpPr>
            <a:spLocks noChangeArrowheads="1"/>
          </p:cNvSpPr>
          <p:nvPr/>
        </p:nvSpPr>
        <p:spPr bwMode="auto">
          <a:xfrm>
            <a:off x="2034198" y="5948363"/>
            <a:ext cx="348932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baseline="30000" dirty="0">
                <a:solidFill>
                  <a:srgbClr val="000000"/>
                </a:solidFill>
                <a:latin typeface="Calibri"/>
                <a:cs typeface="Calibri"/>
              </a:rPr>
              <a:t>The five steps are:</a:t>
            </a:r>
            <a:endParaRPr lang="en-US" baseline="30000" dirty="0">
              <a:solidFill>
                <a:srgbClr val="000000"/>
              </a:solidFill>
              <a:latin typeface="Calibri"/>
              <a:cs typeface="Calibri"/>
            </a:endParaRPr>
          </a:p>
        </p:txBody>
      </p:sp>
      <p:pic>
        <p:nvPicPr>
          <p:cNvPr id="4" name="02_WhereCanIGo(Instrumen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56600" y="6934200"/>
            <a:ext cx="812800" cy="812800"/>
          </a:xfrm>
          <a:prstGeom prst="rect">
            <a:avLst/>
          </a:prstGeom>
        </p:spPr>
      </p:pic>
    </p:spTree>
    <p:extLst>
      <p:ext uri="{BB962C8B-B14F-4D97-AF65-F5344CB8AC3E}">
        <p14:creationId xmlns:p14="http://schemas.microsoft.com/office/powerpoint/2010/main" val="3538623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16" repeatCount="10000" fill="hold" display="0">
                  <p:stCondLst>
                    <p:cond delay="indefinite"/>
                  </p:stCondLst>
                  <p:endCondLst>
                    <p:cond evt="onStopAudio" delay="0">
                      <p:tgtEl>
                        <p:sldTgt/>
                      </p:tgtEl>
                    </p:cond>
                  </p:endCondLst>
                </p:cTn>
                <p:tgtEl>
                  <p:spTgt spid="4"/>
                </p:tgtEl>
              </p:cMediaNode>
            </p:audio>
          </p:childTnLst>
        </p:cTn>
      </p:par>
    </p:tnLst>
    <p:bldLst>
      <p:bldP spid="3" grpId="0" build="p"/>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1722438" y="373063"/>
            <a:ext cx="2414587" cy="1041400"/>
          </a:xfrm>
          <a:prstGeom prst="rect">
            <a:avLst/>
          </a:prstGeom>
        </p:spPr>
        <p:txBody>
          <a:bodyPr>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US" sz="4400" dirty="0">
                <a:solidFill>
                  <a:srgbClr val="69C426"/>
                </a:solidFill>
                <a:latin typeface="Calibri"/>
                <a:cs typeface="Calibri"/>
              </a:rPr>
              <a:t>Dessert Reflection  </a:t>
            </a:r>
          </a:p>
        </p:txBody>
      </p:sp>
      <p:cxnSp>
        <p:nvCxnSpPr>
          <p:cNvPr id="11" name="Straight Connector 10"/>
          <p:cNvCxnSpPr/>
          <p:nvPr/>
        </p:nvCxnSpPr>
        <p:spPr>
          <a:xfrm flipV="1">
            <a:off x="1646238" y="1325563"/>
            <a:ext cx="7497762" cy="0"/>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Subtitle 2"/>
          <p:cNvSpPr>
            <a:spLocks noGrp="1"/>
          </p:cNvSpPr>
          <p:nvPr>
            <p:ph type="subTitle" idx="1"/>
          </p:nvPr>
        </p:nvSpPr>
        <p:spPr>
          <a:xfrm>
            <a:off x="2208213" y="1563688"/>
            <a:ext cx="6413500" cy="4826000"/>
          </a:xfrm>
        </p:spPr>
        <p:txBody>
          <a:bodyPr rtlCol="0">
            <a:normAutofit/>
          </a:bodyPr>
          <a:lstStyle/>
          <a:p>
            <a:pPr algn="l" eaLnBrk="1" hangingPunct="1">
              <a:defRPr/>
            </a:pPr>
            <a:r>
              <a:rPr lang="en-US" sz="4400" baseline="30000" dirty="0">
                <a:solidFill>
                  <a:schemeClr val="tx1"/>
                </a:solidFill>
                <a:latin typeface="Calibri"/>
                <a:cs typeface="Calibri"/>
              </a:rPr>
              <a:t>What</a:t>
            </a:r>
            <a:r>
              <a:rPr lang="en-US" sz="4400" dirty="0">
                <a:solidFill>
                  <a:schemeClr val="tx1"/>
                </a:solidFill>
                <a:latin typeface="Calibri"/>
                <a:cs typeface="Calibri"/>
              </a:rPr>
              <a:t> </a:t>
            </a:r>
            <a:r>
              <a:rPr lang="en-US" sz="4400" baseline="30000" dirty="0">
                <a:solidFill>
                  <a:schemeClr val="tx1"/>
                </a:solidFill>
                <a:latin typeface="Calibri"/>
                <a:cs typeface="Calibri"/>
              </a:rPr>
              <a:t>happens to a person when they…</a:t>
            </a:r>
          </a:p>
          <a:p>
            <a:pPr marL="685800" indent="-685800" algn="l" eaLnBrk="1" hangingPunct="1">
              <a:buFont typeface="Arial"/>
              <a:buChar char="•"/>
              <a:defRPr/>
            </a:pPr>
            <a:r>
              <a:rPr lang="en-US" sz="4400" baseline="30000" dirty="0">
                <a:solidFill>
                  <a:schemeClr val="tx1"/>
                </a:solidFill>
                <a:latin typeface="Calibri"/>
                <a:cs typeface="Calibri"/>
              </a:rPr>
              <a:t>Read and reflect on God’s Word every day?</a:t>
            </a:r>
          </a:p>
          <a:p>
            <a:pPr marL="685800" indent="-685800" algn="l" eaLnBrk="1" hangingPunct="1">
              <a:buFont typeface="Arial"/>
              <a:buChar char="•"/>
              <a:defRPr/>
            </a:pPr>
            <a:r>
              <a:rPr lang="en-US" sz="4400" baseline="30000" dirty="0">
                <a:solidFill>
                  <a:schemeClr val="tx1"/>
                </a:solidFill>
                <a:latin typeface="Calibri"/>
                <a:cs typeface="Calibri"/>
              </a:rPr>
              <a:t>Make their home a “house of the Lord” every night?</a:t>
            </a:r>
          </a:p>
          <a:p>
            <a:pPr marL="685800" indent="-685800" algn="l" eaLnBrk="1" hangingPunct="1">
              <a:buFont typeface="Arial"/>
              <a:buChar char="•"/>
              <a:defRPr/>
            </a:pPr>
            <a:r>
              <a:rPr lang="en-US" sz="4400" baseline="30000" dirty="0">
                <a:solidFill>
                  <a:schemeClr val="tx1"/>
                </a:solidFill>
                <a:latin typeface="Calibri"/>
                <a:cs typeface="Calibri"/>
              </a:rPr>
              <a:t>Reflect on God’s Word just prior to going to sleep every night?</a:t>
            </a:r>
          </a:p>
          <a:p>
            <a:pPr algn="l" eaLnBrk="1" hangingPunct="1">
              <a:defRPr/>
            </a:pPr>
            <a:endParaRPr lang="en-US" sz="4400" baseline="30000" dirty="0">
              <a:solidFill>
                <a:schemeClr val="tx1"/>
              </a:solidFill>
              <a:latin typeface="Calibri"/>
              <a:cs typeface="Calibri"/>
            </a:endParaRPr>
          </a:p>
          <a:p>
            <a:pPr algn="l" eaLnBrk="1" hangingPunct="1">
              <a:defRPr/>
            </a:pPr>
            <a:endParaRPr lang="en-US" sz="4400" dirty="0">
              <a:solidFill>
                <a:schemeClr val="tx1"/>
              </a:solidFill>
              <a:latin typeface="Calibri"/>
              <a:cs typeface="Calibri"/>
            </a:endParaRPr>
          </a:p>
          <a:p>
            <a:pPr marL="685800" indent="-685800" algn="l" eaLnBrk="1" fontAlgn="auto" hangingPunct="1">
              <a:spcAft>
                <a:spcPts val="0"/>
              </a:spcAft>
              <a:buFont typeface="Arial"/>
              <a:buChar char="•"/>
              <a:defRPr/>
            </a:pPr>
            <a:endParaRPr lang="en-US" sz="4400" baseline="30000" dirty="0">
              <a:solidFill>
                <a:schemeClr val="tx1"/>
              </a:solidFill>
              <a:latin typeface="Calibri"/>
              <a:cs typeface="Calibri"/>
            </a:endParaRPr>
          </a:p>
        </p:txBody>
      </p:sp>
      <p:pic>
        <p:nvPicPr>
          <p:cNvPr id="31749" name="Picture 15" descr="ReadSqua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720850"/>
            <a:ext cx="1665287" cy="165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8" descr="02_rea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41300"/>
            <a:ext cx="1309687"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par>
                          <p:cTn id="13" fill="hold" nodeType="afterGroup">
                            <p:stCondLst>
                              <p:cond delay="2000"/>
                            </p:stCondLst>
                            <p:childTnLst>
                              <p:par>
                                <p:cTn id="14" presetID="10" presetClass="entr" presetSubtype="0" fill="hold" grpId="0" nodeType="afterEffect">
                                  <p:stCondLst>
                                    <p:cond delay="100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childTnLst>
                          </p:cTn>
                        </p:par>
                        <p:par>
                          <p:cTn id="17" fill="hold" nodeType="afterGroup">
                            <p:stCondLst>
                              <p:cond delay="3500"/>
                            </p:stCondLst>
                            <p:childTnLst>
                              <p:par>
                                <p:cTn id="18" presetID="10" presetClass="entr" presetSubtype="0" fill="hold" grpId="0" nodeType="afterEffect">
                                  <p:stCondLst>
                                    <p:cond delay="100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childTnLst>
                          </p:cTn>
                        </p:par>
                        <p:par>
                          <p:cTn id="21" fill="hold" nodeType="afterGroup">
                            <p:stCondLst>
                              <p:cond delay="5000"/>
                            </p:stCondLst>
                            <p:childTnLst>
                              <p:par>
                                <p:cTn id="22" presetID="10" presetClass="entr" presetSubtype="0" fill="hold" grpId="0" nodeType="afterEffect">
                                  <p:stCondLst>
                                    <p:cond delay="100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fade">
                                      <p:cBhvr>
                                        <p:cTn id="24"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vlcsnap-2013-07-31-12h01m14s7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35088"/>
            <a:ext cx="91440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p:nvCxnSpPr>
        <p:spPr>
          <a:xfrm>
            <a:off x="1770063" y="1252538"/>
            <a:ext cx="7373937" cy="0"/>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Subtitle 2"/>
          <p:cNvSpPr txBox="1">
            <a:spLocks/>
          </p:cNvSpPr>
          <p:nvPr/>
        </p:nvSpPr>
        <p:spPr bwMode="auto">
          <a:xfrm>
            <a:off x="1741488" y="444500"/>
            <a:ext cx="679450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4400" dirty="0">
                <a:solidFill>
                  <a:srgbClr val="69C426"/>
                </a:solidFill>
                <a:latin typeface="Calibri"/>
                <a:cs typeface="Calibri"/>
              </a:rPr>
              <a:t>One Family’s Story</a:t>
            </a:r>
          </a:p>
        </p:txBody>
      </p:sp>
      <p:pic>
        <p:nvPicPr>
          <p:cNvPr id="32772" name="Picture 9" descr="02_rea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328613"/>
            <a:ext cx="1311275" cy="130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401638" y="5408613"/>
            <a:ext cx="8504237" cy="1200329"/>
          </a:xfrm>
          <a:prstGeom prst="rect">
            <a:avLst/>
          </a:prstGeom>
        </p:spPr>
        <p:txBody>
          <a:bodyPr>
            <a:spAutoFit/>
          </a:bodyPr>
          <a:lstStyle/>
          <a:p>
            <a:pPr algn="ctr" fontAlgn="auto">
              <a:spcBef>
                <a:spcPts val="0"/>
              </a:spcBef>
              <a:spcAft>
                <a:spcPts val="0"/>
              </a:spcAft>
              <a:defRPr/>
            </a:pPr>
            <a:r>
              <a:rPr lang="en-US" sz="2400" dirty="0">
                <a:latin typeface="Calibri"/>
                <a:ea typeface="+mn-ea"/>
                <a:cs typeface="Calibri"/>
              </a:rPr>
              <a:t>Watch this week’s story about the </a:t>
            </a:r>
            <a:r>
              <a:rPr lang="en-US" sz="2400" dirty="0" err="1">
                <a:latin typeface="Calibri"/>
                <a:ea typeface="+mn-ea"/>
                <a:cs typeface="Calibri"/>
              </a:rPr>
              <a:t>Gillund</a:t>
            </a:r>
            <a:r>
              <a:rPr lang="en-US" sz="2400" dirty="0">
                <a:latin typeface="Calibri"/>
                <a:ea typeface="+mn-ea"/>
                <a:cs typeface="Calibri"/>
              </a:rPr>
              <a:t> family. Discuss how </a:t>
            </a:r>
            <a:br>
              <a:rPr lang="en-US" sz="2400" dirty="0">
                <a:latin typeface="Calibri"/>
                <a:ea typeface="+mn-ea"/>
                <a:cs typeface="Calibri"/>
              </a:rPr>
            </a:br>
            <a:r>
              <a:rPr lang="en-US" sz="2400" dirty="0">
                <a:latin typeface="Calibri"/>
                <a:ea typeface="+mn-ea"/>
                <a:cs typeface="Calibri"/>
              </a:rPr>
              <a:t>the FAITH5 structure helps them through their challenges. </a:t>
            </a:r>
          </a:p>
          <a:p>
            <a:pPr algn="ctr" fontAlgn="auto">
              <a:spcBef>
                <a:spcPts val="0"/>
              </a:spcBef>
              <a:spcAft>
                <a:spcPts val="0"/>
              </a:spcAft>
              <a:defRPr/>
            </a:pPr>
            <a:r>
              <a:rPr lang="en-US" sz="2400" dirty="0">
                <a:hlinkClick r:id="rId4"/>
              </a:rPr>
              <a:t>https://faithink.com/read/story</a:t>
            </a:r>
            <a:endParaRPr lang="en-US" sz="2400" dirty="0">
              <a:latin typeface="Calibri"/>
              <a:ea typeface="+mn-ea"/>
              <a:cs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860550" y="622300"/>
            <a:ext cx="5538788" cy="8191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Bef>
                <a:spcPct val="20000"/>
              </a:spcBef>
              <a:spcAft>
                <a:spcPts val="0"/>
              </a:spcAft>
              <a:defRPr/>
            </a:pPr>
            <a:r>
              <a:rPr lang="en-US" dirty="0">
                <a:solidFill>
                  <a:srgbClr val="ED0029"/>
                </a:solidFill>
                <a:cs typeface="Calibri"/>
              </a:rPr>
              <a:t>Wrap Up Reflection </a:t>
            </a:r>
            <a:endParaRPr lang="en-US" dirty="0">
              <a:solidFill>
                <a:srgbClr val="898989"/>
              </a:solidFill>
              <a:latin typeface="Calibri"/>
              <a:ea typeface="+mn-ea"/>
              <a:cs typeface="Calibri"/>
            </a:endParaRPr>
          </a:p>
        </p:txBody>
      </p:sp>
      <p:pic>
        <p:nvPicPr>
          <p:cNvPr id="2662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963" y="546100"/>
            <a:ext cx="1027112"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138" y="1725613"/>
            <a:ext cx="1027112" cy="102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903538"/>
            <a:ext cx="1027112" cy="102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038" y="4083050"/>
            <a:ext cx="1071562"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038" y="5260975"/>
            <a:ext cx="1071562"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a:xfrm>
            <a:off x="1949450" y="1778000"/>
            <a:ext cx="6808788" cy="455453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fontAlgn="auto">
              <a:spcAft>
                <a:spcPts val="0"/>
              </a:spcAft>
              <a:defRPr/>
            </a:pPr>
            <a:r>
              <a:rPr lang="en-US" sz="4400" dirty="0">
                <a:latin typeface="Calibri"/>
                <a:cs typeface="Calibri"/>
              </a:rPr>
              <a:t>One new thing I learned today</a:t>
            </a:r>
          </a:p>
          <a:p>
            <a:pPr marL="571500" indent="-571500" fontAlgn="auto">
              <a:spcAft>
                <a:spcPts val="0"/>
              </a:spcAft>
              <a:defRPr/>
            </a:pPr>
            <a:r>
              <a:rPr lang="en-US" sz="4400" dirty="0">
                <a:latin typeface="Calibri"/>
                <a:cs typeface="Calibri"/>
              </a:rPr>
              <a:t>One thing I already knew that is worth repeating</a:t>
            </a:r>
          </a:p>
          <a:p>
            <a:pPr marL="571500" indent="-571500" fontAlgn="auto">
              <a:spcAft>
                <a:spcPts val="0"/>
              </a:spcAft>
              <a:defRPr/>
            </a:pPr>
            <a:r>
              <a:rPr lang="en-US" sz="4400" dirty="0">
                <a:latin typeface="Calibri"/>
                <a:cs typeface="Calibri"/>
              </a:rPr>
              <a:t>One thing I’d like to know more about</a:t>
            </a:r>
          </a:p>
          <a:p>
            <a:pPr fontAlgn="auto">
              <a:spcAft>
                <a:spcPts val="0"/>
              </a:spcAft>
              <a:defRPr/>
            </a:pPr>
            <a:endParaRPr lang="en-US" sz="4400" baseline="30000" dirty="0">
              <a:latin typeface="Calibri"/>
              <a:cs typeface="Calibri"/>
            </a:endParaRPr>
          </a:p>
        </p:txBody>
      </p:sp>
      <p:sp>
        <p:nvSpPr>
          <p:cNvPr id="10" name="Rectangle 9"/>
          <p:cNvSpPr>
            <a:spLocks noChangeArrowheads="1"/>
          </p:cNvSpPr>
          <p:nvPr/>
        </p:nvSpPr>
        <p:spPr bwMode="auto">
          <a:xfrm>
            <a:off x="1935163" y="1296988"/>
            <a:ext cx="67897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solidFill>
                  <a:srgbClr val="7F7F7F"/>
                </a:solidFill>
                <a:latin typeface="Calibri"/>
                <a:cs typeface="Calibri"/>
              </a:rPr>
              <a:t>Share one of these thoughts with the whole group</a:t>
            </a:r>
          </a:p>
        </p:txBody>
      </p:sp>
    </p:spTree>
    <p:extLst>
      <p:ext uri="{BB962C8B-B14F-4D97-AF65-F5344CB8AC3E}">
        <p14:creationId xmlns:p14="http://schemas.microsoft.com/office/powerpoint/2010/main" val="12178475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400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500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4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 y="573088"/>
            <a:ext cx="1539875" cy="154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1736725" y="1708150"/>
            <a:ext cx="4519613" cy="606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endParaRPr lang="en-US" sz="3100" dirty="0">
              <a:latin typeface="Myriad Pro"/>
              <a:cs typeface="Myriad Pro"/>
            </a:endParaRPr>
          </a:p>
        </p:txBody>
      </p:sp>
      <p:sp>
        <p:nvSpPr>
          <p:cNvPr id="10" name="Rectangle 2"/>
          <p:cNvSpPr txBox="1">
            <a:spLocks noChangeArrowheads="1"/>
          </p:cNvSpPr>
          <p:nvPr/>
        </p:nvSpPr>
        <p:spPr bwMode="auto">
          <a:xfrm>
            <a:off x="2192338" y="330200"/>
            <a:ext cx="4916487" cy="20351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12000" dirty="0">
                <a:latin typeface="Calibri"/>
                <a:ea typeface="ＭＳ Ｐゴシック" charset="0"/>
                <a:cs typeface="Calibri"/>
              </a:rPr>
              <a:t>PRAY</a:t>
            </a:r>
          </a:p>
        </p:txBody>
      </p:sp>
      <p:sp>
        <p:nvSpPr>
          <p:cNvPr id="12" name="Rectangle 2"/>
          <p:cNvSpPr txBox="1">
            <a:spLocks noChangeArrowheads="1"/>
          </p:cNvSpPr>
          <p:nvPr/>
        </p:nvSpPr>
        <p:spPr bwMode="auto">
          <a:xfrm>
            <a:off x="1646238" y="2065338"/>
            <a:ext cx="6751637" cy="8191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solidFill>
                  <a:srgbClr val="7F7F7F"/>
                </a:solidFill>
                <a:latin typeface="Calibri"/>
                <a:cs typeface="Calibri"/>
              </a:rPr>
              <a:t>Hold hands in a circle</a:t>
            </a:r>
          </a:p>
        </p:txBody>
      </p:sp>
      <p:sp>
        <p:nvSpPr>
          <p:cNvPr id="13" name="Subtitle 2"/>
          <p:cNvSpPr txBox="1">
            <a:spLocks/>
          </p:cNvSpPr>
          <p:nvPr/>
        </p:nvSpPr>
        <p:spPr>
          <a:xfrm>
            <a:off x="614363" y="2605088"/>
            <a:ext cx="8054975" cy="53911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fontAlgn="auto">
              <a:spcAft>
                <a:spcPts val="0"/>
              </a:spcAft>
              <a:defRPr/>
            </a:pPr>
            <a:r>
              <a:rPr lang="en-US" sz="4400" dirty="0">
                <a:latin typeface="Calibri"/>
                <a:cs typeface="Calibri"/>
              </a:rPr>
              <a:t>Praise and thank God for </a:t>
            </a:r>
            <a:br>
              <a:rPr lang="en-US" sz="4400" dirty="0">
                <a:latin typeface="Calibri"/>
                <a:cs typeface="Calibri"/>
              </a:rPr>
            </a:br>
            <a:r>
              <a:rPr lang="en-US" sz="4400" dirty="0">
                <a:latin typeface="Calibri"/>
                <a:cs typeface="Calibri"/>
              </a:rPr>
              <a:t>a friend’s high</a:t>
            </a:r>
          </a:p>
          <a:p>
            <a:pPr marL="571500" indent="-571500" fontAlgn="auto">
              <a:spcAft>
                <a:spcPts val="0"/>
              </a:spcAft>
              <a:defRPr/>
            </a:pPr>
            <a:r>
              <a:rPr lang="en-US" sz="4400" dirty="0">
                <a:latin typeface="Calibri"/>
                <a:cs typeface="Calibri"/>
              </a:rPr>
              <a:t>Ask the Holy Spirit for help </a:t>
            </a:r>
            <a:br>
              <a:rPr lang="en-US" sz="4400" dirty="0">
                <a:latin typeface="Calibri"/>
                <a:cs typeface="Calibri"/>
              </a:rPr>
            </a:br>
            <a:r>
              <a:rPr lang="en-US" sz="4400" dirty="0">
                <a:latin typeface="Calibri"/>
                <a:cs typeface="Calibri"/>
              </a:rPr>
              <a:t>with a friend’s low</a:t>
            </a:r>
          </a:p>
          <a:p>
            <a:pPr marL="571500" indent="-571500" fontAlgn="auto">
              <a:spcAft>
                <a:spcPts val="0"/>
              </a:spcAft>
              <a:defRPr/>
            </a:pPr>
            <a:r>
              <a:rPr lang="en-US" sz="4400" dirty="0">
                <a:latin typeface="Calibri"/>
                <a:cs typeface="Calibri"/>
              </a:rPr>
              <a:t>Close in Jesus’ name</a:t>
            </a:r>
          </a:p>
          <a:p>
            <a:pPr fontAlgn="auto">
              <a:spcAft>
                <a:spcPts val="0"/>
              </a:spcAft>
              <a:defRPr/>
            </a:pPr>
            <a:endParaRPr lang="en-US" sz="4400" baseline="30000" dirty="0">
              <a:latin typeface="Calibri"/>
              <a:cs typeface="Calibri"/>
            </a:endParaRPr>
          </a:p>
        </p:txBody>
      </p:sp>
      <p:pic>
        <p:nvPicPr>
          <p:cNvPr id="2" name="02_WhereCanIGo(Instrumen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9775" y="6921500"/>
            <a:ext cx="812800" cy="812800"/>
          </a:xfrm>
          <a:prstGeom prst="rect">
            <a:avLst/>
          </a:prstGeom>
        </p:spPr>
      </p:pic>
    </p:spTree>
    <p:extLst>
      <p:ext uri="{BB962C8B-B14F-4D97-AF65-F5344CB8AC3E}">
        <p14:creationId xmlns:p14="http://schemas.microsoft.com/office/powerpoint/2010/main" val="22467840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par>
                                <p:cTn id="16" presetID="10" presetClass="entr" presetSubtype="0" fill="hold" grpId="0" nodeType="withEffect">
                                  <p:stCondLst>
                                    <p:cond delay="500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500"/>
                                        <p:tgtEl>
                                          <p:spTgt spid="13">
                                            <p:txEl>
                                              <p:pRg st="2" end="2"/>
                                            </p:txEl>
                                          </p:spTgt>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22" fill="hold" display="0">
                  <p:stCondLst>
                    <p:cond delay="indefinite"/>
                  </p:stCondLst>
                  <p:endCondLst>
                    <p:cond evt="onStopAudio" delay="0">
                      <p:tgtEl>
                        <p:sldTgt/>
                      </p:tgtEl>
                    </p:cond>
                  </p:endCondLst>
                </p:cTn>
                <p:tgtEl>
                  <p:spTgt spid="2"/>
                </p:tgtEl>
              </p:cMediaNode>
            </p:audio>
          </p:childTnLst>
        </p:cTn>
      </p:par>
    </p:tnLst>
    <p:bldLst>
      <p:bldP spid="10" grpId="0"/>
      <p:bldP spid="12" grpId="0"/>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349" y="532224"/>
            <a:ext cx="1614755" cy="1614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3"/>
          <p:cNvSpPr txBox="1">
            <a:spLocks noChangeArrowheads="1"/>
          </p:cNvSpPr>
          <p:nvPr/>
        </p:nvSpPr>
        <p:spPr bwMode="auto">
          <a:xfrm>
            <a:off x="1737439" y="1707835"/>
            <a:ext cx="4518422" cy="6066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endParaRPr lang="en-US" sz="3100" dirty="0">
              <a:latin typeface="Myriad Pro"/>
              <a:cs typeface="Myriad Pro"/>
            </a:endParaRPr>
          </a:p>
        </p:txBody>
      </p:sp>
      <p:sp>
        <p:nvSpPr>
          <p:cNvPr id="14" name="Rectangle 2"/>
          <p:cNvSpPr txBox="1">
            <a:spLocks noChangeArrowheads="1"/>
          </p:cNvSpPr>
          <p:nvPr/>
        </p:nvSpPr>
        <p:spPr bwMode="auto">
          <a:xfrm>
            <a:off x="2192961" y="330577"/>
            <a:ext cx="4916129" cy="203422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4291" tIns="32146" rIns="64291" bIns="32146" numCol="1" rtlCol="0" anchor="t" anchorCtr="0" compatLnSpc="1">
            <a:prstTxWarp prst="textNoShape">
              <a:avLst/>
            </a:prstTxWarp>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0" dirty="0">
                <a:latin typeface="Calibri"/>
                <a:ea typeface="ＭＳ Ｐゴシック" charset="0"/>
                <a:cs typeface="Calibri"/>
              </a:rPr>
              <a:t>BLESS</a:t>
            </a:r>
          </a:p>
        </p:txBody>
      </p:sp>
      <p:sp>
        <p:nvSpPr>
          <p:cNvPr id="16" name="Rectangle 2"/>
          <p:cNvSpPr txBox="1">
            <a:spLocks noChangeArrowheads="1"/>
          </p:cNvSpPr>
          <p:nvPr/>
        </p:nvSpPr>
        <p:spPr bwMode="auto">
          <a:xfrm>
            <a:off x="2286023" y="1999304"/>
            <a:ext cx="4727678" cy="81935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4291" tIns="32146" rIns="64291" bIns="32146" numCol="1" rtlCol="0" anchor="t" anchorCtr="0" compatLnSpc="1">
            <a:prstTxWarp prst="textNoShape">
              <a:avLst/>
            </a:prstTxWarp>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dirty="0">
                <a:solidFill>
                  <a:srgbClr val="7F7F7F"/>
                </a:solidFill>
                <a:cs typeface="Calibri"/>
              </a:rPr>
              <a:t>Mark one another with the </a:t>
            </a:r>
            <a:br>
              <a:rPr lang="en-US" dirty="0">
                <a:solidFill>
                  <a:srgbClr val="7F7F7F"/>
                </a:solidFill>
                <a:cs typeface="Calibri"/>
              </a:rPr>
            </a:br>
            <a:r>
              <a:rPr lang="en-US" dirty="0">
                <a:solidFill>
                  <a:srgbClr val="7F7F7F"/>
                </a:solidFill>
                <a:cs typeface="Calibri"/>
              </a:rPr>
              <a:t>sign of the cross and say…</a:t>
            </a:r>
          </a:p>
        </p:txBody>
      </p:sp>
      <p:sp>
        <p:nvSpPr>
          <p:cNvPr id="17" name="Subtitle 2"/>
          <p:cNvSpPr txBox="1">
            <a:spLocks/>
          </p:cNvSpPr>
          <p:nvPr/>
        </p:nvSpPr>
        <p:spPr>
          <a:xfrm>
            <a:off x="1106080" y="2941472"/>
            <a:ext cx="6808839" cy="29743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5400" dirty="0">
                <a:latin typeface="Calibri"/>
                <a:cs typeface="Calibri"/>
              </a:rPr>
              <a:t>(Name), child of God, may God be with you in your highs and lows.</a:t>
            </a:r>
          </a:p>
          <a:p>
            <a:pPr marL="0" indent="0">
              <a:buNone/>
              <a:defRPr/>
            </a:pPr>
            <a:endParaRPr lang="en-US" sz="4400" baseline="30000" dirty="0">
              <a:latin typeface="Calibri"/>
              <a:cs typeface="Calibri"/>
            </a:endParaRPr>
          </a:p>
        </p:txBody>
      </p:sp>
      <p:sp>
        <p:nvSpPr>
          <p:cNvPr id="18" name="Rectangle 17"/>
          <p:cNvSpPr>
            <a:spLocks noChangeArrowheads="1"/>
          </p:cNvSpPr>
          <p:nvPr/>
        </p:nvSpPr>
        <p:spPr bwMode="auto">
          <a:xfrm>
            <a:off x="2286023" y="5841004"/>
            <a:ext cx="6591984"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400" dirty="0">
                <a:solidFill>
                  <a:srgbClr val="7F7F7F"/>
                </a:solidFill>
                <a:latin typeface="Calibri"/>
                <a:cs typeface="Calibri"/>
              </a:rPr>
              <a:t>(Add a hug if you dare!)</a:t>
            </a:r>
          </a:p>
        </p:txBody>
      </p:sp>
    </p:spTree>
    <p:extLst>
      <p:ext uri="{BB962C8B-B14F-4D97-AF65-F5344CB8AC3E}">
        <p14:creationId xmlns:p14="http://schemas.microsoft.com/office/powerpoint/2010/main" val="2899801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par>
                          <p:cTn id="17" fill="hold">
                            <p:stCondLst>
                              <p:cond delay="2500"/>
                            </p:stCondLst>
                            <p:childTnLst>
                              <p:par>
                                <p:cTn id="18" presetID="10" presetClass="entr" presetSubtype="0" fill="hold" grpId="0" nodeType="afterEffect">
                                  <p:stCondLst>
                                    <p:cond delay="2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16" grpId="0"/>
      <p:bldP spid="17" grpId="0" build="p"/>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859935" y="622712"/>
            <a:ext cx="5915742" cy="81935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4291" tIns="32146" rIns="64291" bIns="32146" numCol="1" rtlCol="0" anchor="t" anchorCtr="0" compatLnSpc="1">
            <a:prstTxWarp prst="textNoShape">
              <a:avLst/>
            </a:prstTxWarp>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spcBef>
                <a:spcPct val="20000"/>
              </a:spcBef>
            </a:pPr>
            <a:r>
              <a:rPr lang="en-US" dirty="0">
                <a:solidFill>
                  <a:srgbClr val="898989"/>
                </a:solidFill>
                <a:latin typeface="Calibri"/>
                <a:ea typeface="+mn-ea"/>
                <a:cs typeface="Calibri"/>
              </a:rPr>
              <a:t>This Week’s Home Huddle Challenge</a:t>
            </a:r>
          </a:p>
        </p:txBody>
      </p:sp>
      <p:pic>
        <p:nvPicPr>
          <p:cNvPr id="2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359" y="546159"/>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708" y="1724878"/>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289" y="2903597"/>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640" y="4082315"/>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3640" y="5261034"/>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a:xfrm>
            <a:off x="1933674" y="1245312"/>
            <a:ext cx="6808839" cy="5460287"/>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5200" b="1" dirty="0">
                <a:latin typeface="Calibri"/>
                <a:cs typeface="Calibri"/>
              </a:rPr>
              <a:t>Read </a:t>
            </a:r>
            <a:r>
              <a:rPr lang="en-US" sz="5200" dirty="0">
                <a:latin typeface="Calibri"/>
                <a:cs typeface="Calibri"/>
              </a:rPr>
              <a:t>chapter 1, STEP 1: SHARE and chapter 2, STEP 2: READ, in the </a:t>
            </a:r>
            <a:r>
              <a:rPr lang="en-US" sz="5200" i="1" dirty="0">
                <a:latin typeface="Calibri"/>
                <a:cs typeface="Calibri"/>
              </a:rPr>
              <a:t>Holding Your Family Together </a:t>
            </a:r>
            <a:r>
              <a:rPr lang="en-US" sz="5200" dirty="0">
                <a:latin typeface="Calibri"/>
                <a:cs typeface="Calibri"/>
              </a:rPr>
              <a:t>book.</a:t>
            </a:r>
          </a:p>
          <a:p>
            <a:r>
              <a:rPr lang="en-US" sz="5200" b="1" dirty="0">
                <a:latin typeface="Calibri"/>
                <a:cs typeface="Calibri"/>
              </a:rPr>
              <a:t>Journal </a:t>
            </a:r>
            <a:r>
              <a:rPr lang="en-US" sz="5200" dirty="0">
                <a:latin typeface="Calibri"/>
                <a:cs typeface="Calibri"/>
              </a:rPr>
              <a:t>your highs, lows and prayers every night using the Home Huddle Journal in the course workbook. Come back next time ready to share your experience. </a:t>
            </a:r>
          </a:p>
          <a:p>
            <a:r>
              <a:rPr lang="en-US" sz="5200" b="1" dirty="0">
                <a:latin typeface="Calibri"/>
                <a:cs typeface="Calibri"/>
              </a:rPr>
              <a:t>Watch </a:t>
            </a:r>
            <a:r>
              <a:rPr lang="en-US" sz="5200" dirty="0">
                <a:latin typeface="Calibri"/>
                <a:cs typeface="Calibri"/>
              </a:rPr>
              <a:t>some of the Online Extras at </a:t>
            </a:r>
            <a:r>
              <a:rPr lang="en-US" sz="5200" dirty="0">
                <a:latin typeface="Calibri"/>
                <a:cs typeface="Calibri"/>
                <a:hlinkClick r:id="rId7"/>
              </a:rPr>
              <a:t>www.faith5.org</a:t>
            </a:r>
            <a:r>
              <a:rPr lang="en-US" sz="5200" dirty="0">
                <a:latin typeface="Calibri"/>
                <a:cs typeface="Calibri"/>
              </a:rPr>
              <a:t>.</a:t>
            </a:r>
          </a:p>
          <a:p>
            <a:r>
              <a:rPr lang="en-US" sz="5300" b="1" dirty="0">
                <a:latin typeface="Calibri"/>
                <a:cs typeface="Calibri"/>
              </a:rPr>
              <a:t>Visit </a:t>
            </a:r>
            <a:r>
              <a:rPr lang="en-US" sz="5300" dirty="0">
                <a:latin typeface="Calibri"/>
                <a:cs typeface="Calibri"/>
              </a:rPr>
              <a:t>the FAITH5 Facebook page and post a question or share a comment.</a:t>
            </a:r>
          </a:p>
        </p:txBody>
      </p:sp>
    </p:spTree>
    <p:extLst>
      <p:ext uri="{BB962C8B-B14F-4D97-AF65-F5344CB8AC3E}">
        <p14:creationId xmlns:p14="http://schemas.microsoft.com/office/powerpoint/2010/main" val="40468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700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253995" y="5543208"/>
            <a:ext cx="3457688" cy="911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2400" dirty="0">
                <a:latin typeface="Calibri"/>
                <a:cs typeface="Calibri"/>
                <a:sym typeface="Helvetica Neue" charset="0"/>
              </a:rPr>
              <a:t>Next Week’s Theme</a:t>
            </a:r>
          </a:p>
          <a:p>
            <a:pPr marL="0" indent="0" eaLnBrk="1">
              <a:lnSpc>
                <a:spcPct val="100000"/>
              </a:lnSpc>
              <a:spcBef>
                <a:spcPct val="0"/>
              </a:spcBef>
              <a:defRPr/>
            </a:pPr>
            <a:r>
              <a:rPr lang="en-US" sz="2400" dirty="0">
                <a:latin typeface="Calibri"/>
                <a:cs typeface="Calibri"/>
                <a:sym typeface="Helvetica Neue" charset="0"/>
              </a:rPr>
              <a:t>Session 3: SHARE</a:t>
            </a:r>
            <a:endParaRPr lang="en-US" sz="2400" dirty="0">
              <a:latin typeface="Calibri"/>
              <a:cs typeface="Calibri"/>
            </a:endParaRPr>
          </a:p>
        </p:txBody>
      </p:sp>
      <p:pic>
        <p:nvPicPr>
          <p:cNvPr id="2" name="Picture 1" descr="faith5_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0679" y="5383156"/>
            <a:ext cx="3129356" cy="1038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8" descr="FAITH5_WhiteShadow.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16" y="535782"/>
            <a:ext cx="8850437" cy="297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InsertedImag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3399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 name="01_SunOfRighteousne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1200" y="6883600"/>
            <a:ext cx="812800" cy="812800"/>
          </a:xfrm>
          <a:prstGeom prst="rect">
            <a:avLst/>
          </a:prstGeom>
        </p:spPr>
      </p:pic>
      <p:sp>
        <p:nvSpPr>
          <p:cNvPr id="7" name="Rectangle 19"/>
          <p:cNvSpPr>
            <a:spLocks noChangeArrowheads="1"/>
          </p:cNvSpPr>
          <p:nvPr/>
        </p:nvSpPr>
        <p:spPr bwMode="auto">
          <a:xfrm>
            <a:off x="4637538" y="6422013"/>
            <a:ext cx="4302014" cy="25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600" baseline="30000" dirty="0">
                <a:latin typeface="Calibri"/>
                <a:cs typeface="Calibri"/>
              </a:rPr>
              <a:t>Copyright © </a:t>
            </a:r>
            <a:r>
              <a:rPr lang="en-US" sz="1600" baseline="30000" dirty="0">
                <a:latin typeface="Calibri"/>
                <a:cs typeface="Calibri"/>
                <a:hlinkClick r:id="rId8"/>
              </a:rPr>
              <a:t>http://www.Faith5.org</a:t>
            </a:r>
            <a:r>
              <a:rPr lang="en-US" sz="1600" baseline="30000" dirty="0">
                <a:latin typeface="Calibri"/>
                <a:cs typeface="Calibri"/>
              </a:rPr>
              <a:t>  &amp; Faith </a:t>
            </a:r>
            <a:r>
              <a:rPr lang="en-US" sz="1600" baseline="30000" dirty="0" err="1">
                <a:latin typeface="Calibri"/>
                <a:cs typeface="Calibri"/>
              </a:rPr>
              <a:t>Inkubators</a:t>
            </a:r>
            <a:r>
              <a:rPr lang="en-US" sz="1600" baseline="30000" dirty="0">
                <a:latin typeface="Calibri"/>
                <a:cs typeface="Calibri"/>
              </a:rPr>
              <a:t> </a:t>
            </a:r>
            <a:r>
              <a:rPr lang="en-US" sz="1600" baseline="30000" dirty="0">
                <a:latin typeface="Calibri"/>
                <a:cs typeface="Calibri"/>
                <a:hlinkClick r:id="rId9"/>
              </a:rPr>
              <a:t>www.faithink.com</a:t>
            </a:r>
            <a:r>
              <a:rPr lang="en-US" sz="1600" baseline="30000" dirty="0">
                <a:latin typeface="Calibri"/>
                <a:cs typeface="Calibri"/>
              </a:rPr>
              <a:t> </a:t>
            </a:r>
          </a:p>
        </p:txBody>
      </p:sp>
    </p:spTree>
    <p:extLst>
      <p:ext uri="{BB962C8B-B14F-4D97-AF65-F5344CB8AC3E}">
        <p14:creationId xmlns:p14="http://schemas.microsoft.com/office/powerpoint/2010/main" val="391951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38302"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anim calcmode="lin" valueType="num">
                                      <p:cBhvr>
                                        <p:cTn id="9" dur="5000" fill="hold"/>
                                        <p:tgtEl>
                                          <p:spTgt spid="4099"/>
                                        </p:tgtEl>
                                        <p:attrNameLst>
                                          <p:attrName>ppt_w</p:attrName>
                                        </p:attrNameLst>
                                      </p:cBhvr>
                                      <p:tavLst>
                                        <p:tav tm="0">
                                          <p:val>
                                            <p:fltVal val="0"/>
                                          </p:val>
                                        </p:tav>
                                        <p:tav tm="100000">
                                          <p:val>
                                            <p:strVal val="#ppt_w"/>
                                          </p:val>
                                        </p:tav>
                                      </p:tavLst>
                                    </p:anim>
                                    <p:anim calcmode="lin" valueType="num">
                                      <p:cBhvr>
                                        <p:cTn id="10" dur="5000" fill="hold"/>
                                        <p:tgtEl>
                                          <p:spTgt spid="4099"/>
                                        </p:tgtEl>
                                        <p:attrNameLst>
                                          <p:attrName>ppt_h</p:attrName>
                                        </p:attrNameLst>
                                      </p:cBhvr>
                                      <p:tavLst>
                                        <p:tav tm="0">
                                          <p:val>
                                            <p:fltVal val="0"/>
                                          </p:val>
                                        </p:tav>
                                        <p:tav tm="100000">
                                          <p:val>
                                            <p:strVal val="#ppt_h"/>
                                          </p:val>
                                        </p:tav>
                                      </p:tavLst>
                                    </p:anim>
                                    <p:animEffect transition="in" filter="fade">
                                      <p:cBhvr>
                                        <p:cTn id="11" dur="5000"/>
                                        <p:tgtEl>
                                          <p:spTgt spid="4099"/>
                                        </p:tgtEl>
                                      </p:cBhvr>
                                    </p:animEffect>
                                  </p:childTnLst>
                                </p:cTn>
                              </p:par>
                              <p:par>
                                <p:cTn id="12" presetID="10" presetClass="entr" presetSubtype="0" fill="hold" nodeType="withEffect">
                                  <p:stCondLst>
                                    <p:cond delay="6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par>
                                <p:cTn id="15" presetID="10" presetClass="entr" presetSubtype="0" fill="hold" grpId="0" nodeType="withEffect">
                                  <p:stCondLst>
                                    <p:cond delay="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nodeType="withEffect">
                                  <p:stCondLst>
                                    <p:cond delay="10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par>
                                <p:cTn id="21" presetID="10" presetClass="entr" presetSubtype="0" fill="hold" nodeType="withEffect">
                                  <p:stCondLst>
                                    <p:cond delay="1200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4432300" y="5637245"/>
            <a:ext cx="3594100" cy="1222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100" dirty="0">
                <a:latin typeface="Calibri"/>
                <a:cs typeface="Calibri"/>
                <a:sym typeface="Helvetica Neue" charset="0"/>
              </a:rPr>
              <a:t>your highs and lows</a:t>
            </a:r>
            <a:endParaRPr lang="en-US" sz="3100" dirty="0">
              <a:latin typeface="Calibri"/>
              <a:cs typeface="Calibri"/>
            </a:endParaRPr>
          </a:p>
        </p:txBody>
      </p:sp>
      <p:pic>
        <p:nvPicPr>
          <p:cNvPr id="4098"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3" y="5595938"/>
            <a:ext cx="1027112" cy="102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1411288" y="5527675"/>
            <a:ext cx="2874962" cy="11842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en-US" sz="8400" dirty="0">
                <a:latin typeface="Calibri"/>
                <a:ea typeface="ＭＳ Ｐゴシック" charset="0"/>
                <a:cs typeface="Calibri"/>
              </a:rPr>
              <a:t>SHARE</a:t>
            </a:r>
          </a:p>
        </p:txBody>
      </p:sp>
      <p:pic>
        <p:nvPicPr>
          <p:cNvPr id="9" name="Picture 4" descr="01_SHARE_photo.png"/>
          <p:cNvPicPr>
            <a:picLocks noChangeAspect="1"/>
          </p:cNvPicPr>
          <p:nvPr/>
        </p:nvPicPr>
        <p:blipFill rotWithShape="1">
          <a:blip r:embed="rId3">
            <a:extLst>
              <a:ext uri="{28A0092B-C50C-407E-A947-70E740481C1C}">
                <a14:useLocalDpi xmlns:a14="http://schemas.microsoft.com/office/drawing/2010/main" val="0"/>
              </a:ext>
            </a:extLst>
          </a:blip>
          <a:srcRect l="5183" t="1603" r="952" b="15852"/>
          <a:stretch/>
        </p:blipFill>
        <p:spPr bwMode="auto">
          <a:xfrm>
            <a:off x="0" y="0"/>
            <a:ext cx="9144000" cy="5411788"/>
          </a:xfrm>
          <a:prstGeom prst="rect">
            <a:avLst/>
          </a:prstGeom>
          <a:noFill/>
          <a:ln w="317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35217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0075" y="100013"/>
            <a:ext cx="4002088" cy="1184275"/>
          </a:xfrm>
        </p:spPr>
        <p:txBody>
          <a:bodyPr lIns="64291" tIns="32146" rIns="64291" bIns="32146" rtlCol="0" anchor="t">
            <a:normAutofit fontScale="90000"/>
          </a:bodyPr>
          <a:lstStyle/>
          <a:p>
            <a:pPr fontAlgn="auto">
              <a:spcAft>
                <a:spcPts val="0"/>
              </a:spcAft>
              <a:defRPr/>
            </a:pPr>
            <a:r>
              <a:rPr lang="en-US" sz="8400" dirty="0">
                <a:latin typeface="Calibri"/>
                <a:cs typeface="Calibri"/>
              </a:rPr>
              <a:t>READ</a:t>
            </a:r>
          </a:p>
        </p:txBody>
      </p:sp>
      <p:sp>
        <p:nvSpPr>
          <p:cNvPr id="11" name="Rectangle 3"/>
          <p:cNvSpPr txBox="1">
            <a:spLocks noChangeArrowheads="1"/>
          </p:cNvSpPr>
          <p:nvPr/>
        </p:nvSpPr>
        <p:spPr bwMode="auto">
          <a:xfrm>
            <a:off x="3894101" y="658035"/>
            <a:ext cx="4518025" cy="606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100" dirty="0">
                <a:latin typeface="Calibri"/>
                <a:cs typeface="Calibri"/>
                <a:sym typeface="Helvetica Neue" charset="0"/>
              </a:rPr>
              <a:t>a Bible verse or story</a:t>
            </a:r>
            <a:endParaRPr lang="en-US" sz="3100" dirty="0">
              <a:latin typeface="Calibri"/>
              <a:cs typeface="Calibri"/>
            </a:endParaRPr>
          </a:p>
        </p:txBody>
      </p:sp>
      <p:pic>
        <p:nvPicPr>
          <p:cNvPr id="512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68288"/>
            <a:ext cx="1027113" cy="102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02_READ_photo.png"/>
          <p:cNvPicPr>
            <a:picLocks noChangeAspect="1"/>
          </p:cNvPicPr>
          <p:nvPr/>
        </p:nvPicPr>
        <p:blipFill rotWithShape="1">
          <a:blip r:embed="rId3">
            <a:extLst>
              <a:ext uri="{28A0092B-C50C-407E-A947-70E740481C1C}">
                <a14:useLocalDpi xmlns:a14="http://schemas.microsoft.com/office/drawing/2010/main" val="0"/>
              </a:ext>
            </a:extLst>
          </a:blip>
          <a:srcRect l="2686" t="16288" r="4108" b="10328"/>
          <a:stretch/>
        </p:blipFill>
        <p:spPr>
          <a:xfrm>
            <a:off x="0" y="1438275"/>
            <a:ext cx="9151938" cy="5419725"/>
          </a:xfrm>
          <a:prstGeom prst="rect">
            <a:avLst/>
          </a:prstGeom>
          <a:ln w="3175" cmpd="sng">
            <a:solidFill>
              <a:schemeClr val="tx1">
                <a:lumMod val="50000"/>
                <a:lumOff val="50000"/>
              </a:schemeClr>
            </a:solidFill>
          </a:ln>
        </p:spPr>
      </p:pic>
    </p:spTree>
    <p:extLst>
      <p:ext uri="{BB962C8B-B14F-4D97-AF65-F5344CB8AC3E}">
        <p14:creationId xmlns:p14="http://schemas.microsoft.com/office/powerpoint/2010/main" val="42624066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539750" y="293688"/>
            <a:ext cx="4262438" cy="1344612"/>
          </a:xfrm>
        </p:spPr>
        <p:txBody>
          <a:bodyPr lIns="64291" tIns="32146" rIns="64291" bIns="32146" anchor="t"/>
          <a:lstStyle/>
          <a:p>
            <a:r>
              <a:rPr lang="en-US" sz="7600" dirty="0">
                <a:latin typeface="Calibri"/>
                <a:cs typeface="Calibri"/>
              </a:rPr>
              <a:t>TALK</a:t>
            </a:r>
          </a:p>
        </p:txBody>
      </p:sp>
      <p:sp>
        <p:nvSpPr>
          <p:cNvPr id="14" name="Rectangle 3"/>
          <p:cNvSpPr txBox="1">
            <a:spLocks noChangeArrowheads="1"/>
          </p:cNvSpPr>
          <p:nvPr/>
        </p:nvSpPr>
        <p:spPr bwMode="auto">
          <a:xfrm>
            <a:off x="3819525" y="661988"/>
            <a:ext cx="4719638" cy="1223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2200" dirty="0">
                <a:latin typeface="Calibri"/>
                <a:cs typeface="Calibri"/>
                <a:sym typeface="Helvetica Neue" charset="0"/>
              </a:rPr>
              <a:t>about how the Bible reading might </a:t>
            </a:r>
            <a:br>
              <a:rPr lang="en-US" sz="2200" dirty="0">
                <a:latin typeface="Calibri"/>
                <a:cs typeface="Calibri"/>
                <a:sym typeface="Helvetica Neue" charset="0"/>
              </a:rPr>
            </a:br>
            <a:r>
              <a:rPr lang="en-US" sz="2200" dirty="0">
                <a:latin typeface="Calibri"/>
                <a:cs typeface="Calibri"/>
                <a:sym typeface="Helvetica Neue" charset="0"/>
              </a:rPr>
              <a:t>relate to your highs and lows</a:t>
            </a:r>
          </a:p>
        </p:txBody>
      </p:sp>
      <p:pic>
        <p:nvPicPr>
          <p:cNvPr id="61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088" y="428625"/>
            <a:ext cx="1027112"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5" descr="KoreanMomGir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3" y="1470025"/>
            <a:ext cx="8177212" cy="538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7880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289"/>
                                        </p:tgtEl>
                                        <p:attrNameLst>
                                          <p:attrName>style.visibility</p:attrName>
                                        </p:attrNameLst>
                                      </p:cBhvr>
                                      <p:to>
                                        <p:strVal val="visible"/>
                                      </p:to>
                                    </p:set>
                                    <p:animEffect transition="in" filter="fade">
                                      <p:cBhvr>
                                        <p:cTn id="7" dur="500"/>
                                        <p:tgtEl>
                                          <p:spTgt spid="12289"/>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660525" y="5405438"/>
            <a:ext cx="4002088" cy="1184275"/>
          </a:xfrm>
        </p:spPr>
        <p:txBody>
          <a:bodyPr lIns="64291" tIns="32146" rIns="64291" bIns="32146" rtlCol="0" anchor="t">
            <a:normAutofit fontScale="90000"/>
          </a:bodyPr>
          <a:lstStyle/>
          <a:p>
            <a:pPr algn="l" eaLnBrk="1" fontAlgn="auto" hangingPunct="1">
              <a:spcAft>
                <a:spcPts val="0"/>
              </a:spcAft>
              <a:defRPr/>
            </a:pPr>
            <a:r>
              <a:rPr lang="en-US" sz="8400" dirty="0">
                <a:latin typeface="Calibri"/>
                <a:cs typeface="Calibri"/>
              </a:rPr>
              <a:t>PRAY</a:t>
            </a:r>
          </a:p>
        </p:txBody>
      </p:sp>
      <p:sp>
        <p:nvSpPr>
          <p:cNvPr id="11" name="Rectangle 3"/>
          <p:cNvSpPr txBox="1">
            <a:spLocks noChangeArrowheads="1"/>
          </p:cNvSpPr>
          <p:nvPr/>
        </p:nvSpPr>
        <p:spPr bwMode="auto">
          <a:xfrm>
            <a:off x="3973513" y="5638800"/>
            <a:ext cx="4875212" cy="1222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100" dirty="0">
                <a:latin typeface="Calibri"/>
                <a:cs typeface="Calibri"/>
                <a:sym typeface="Helvetica Neue" charset="0"/>
              </a:rPr>
              <a:t>for one another’s </a:t>
            </a:r>
            <a:br>
              <a:rPr lang="en-US" sz="3100" dirty="0">
                <a:latin typeface="Calibri"/>
                <a:cs typeface="Calibri"/>
                <a:sym typeface="Helvetica Neue" charset="0"/>
              </a:rPr>
            </a:br>
            <a:r>
              <a:rPr lang="en-US" sz="3100" dirty="0">
                <a:latin typeface="Calibri"/>
                <a:cs typeface="Calibri"/>
                <a:sym typeface="Helvetica Neue" charset="0"/>
              </a:rPr>
              <a:t>highs and lows</a:t>
            </a:r>
            <a:endParaRPr lang="en-US" sz="3100" dirty="0">
              <a:latin typeface="Calibri"/>
              <a:cs typeface="Calibri"/>
            </a:endParaRPr>
          </a:p>
        </p:txBody>
      </p:sp>
      <p:pic>
        <p:nvPicPr>
          <p:cNvPr id="1843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613" y="5468938"/>
            <a:ext cx="1071562" cy="10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r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08600"/>
          </a:xfrm>
          <a:prstGeom prst="rect">
            <a:avLst/>
          </a:prstGeom>
          <a:ln>
            <a:solidFill>
              <a:schemeClr val="tx1"/>
            </a:solidFill>
          </a:ln>
        </p:spPr>
      </p:pic>
    </p:spTree>
    <p:extLst>
      <p:ext uri="{BB962C8B-B14F-4D97-AF65-F5344CB8AC3E}">
        <p14:creationId xmlns:p14="http://schemas.microsoft.com/office/powerpoint/2010/main" val="9888307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337"/>
                                        </p:tgtEl>
                                        <p:attrNameLst>
                                          <p:attrName>style.visibility</p:attrName>
                                        </p:attrNameLst>
                                      </p:cBhvr>
                                      <p:to>
                                        <p:strVal val="visible"/>
                                      </p:to>
                                    </p:set>
                                    <p:animEffect transition="in" filter="fade">
                                      <p:cBhvr>
                                        <p:cTn id="7" dur="500"/>
                                        <p:tgtEl>
                                          <p:spTgt spid="14337"/>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1662113" y="266700"/>
            <a:ext cx="4000500" cy="1184275"/>
          </a:xfrm>
        </p:spPr>
        <p:txBody>
          <a:bodyPr lIns="64291" tIns="32146" rIns="64291" bIns="32146" rtlCol="0" anchor="t">
            <a:normAutofit fontScale="90000"/>
          </a:bodyPr>
          <a:lstStyle/>
          <a:p>
            <a:pPr algn="l" fontAlgn="auto">
              <a:spcAft>
                <a:spcPts val="0"/>
              </a:spcAft>
              <a:defRPr/>
            </a:pPr>
            <a:r>
              <a:rPr lang="en-US" sz="8400" dirty="0">
                <a:latin typeface="Calibri"/>
                <a:cs typeface="Calibri"/>
              </a:rPr>
              <a:t>BLESS</a:t>
            </a:r>
          </a:p>
        </p:txBody>
      </p:sp>
      <p:sp>
        <p:nvSpPr>
          <p:cNvPr id="11" name="Rectangle 3"/>
          <p:cNvSpPr txBox="1">
            <a:spLocks noChangeArrowheads="1"/>
          </p:cNvSpPr>
          <p:nvPr/>
        </p:nvSpPr>
        <p:spPr bwMode="auto">
          <a:xfrm>
            <a:off x="4191593" y="841375"/>
            <a:ext cx="2493963" cy="531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100" dirty="0">
                <a:latin typeface="Calibri"/>
                <a:cs typeface="Calibri"/>
                <a:sym typeface="Helvetica Neue" charset="0"/>
              </a:rPr>
              <a:t>one another</a:t>
            </a:r>
            <a:endParaRPr lang="en-US" sz="3100" dirty="0">
              <a:latin typeface="Calibri"/>
              <a:cs typeface="Calibri"/>
            </a:endParaRPr>
          </a:p>
        </p:txBody>
      </p:sp>
      <p:pic>
        <p:nvPicPr>
          <p:cNvPr id="819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113" y="374650"/>
            <a:ext cx="1073150"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6" descr="05_BLESS_phot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24025"/>
            <a:ext cx="9144000" cy="5402263"/>
          </a:xfrm>
          <a:prstGeom prst="rect">
            <a:avLst/>
          </a:prstGeom>
          <a:noFill/>
          <a:ln w="3175">
            <a:solidFill>
              <a:srgbClr val="7F7F7F"/>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49467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6385"/>
                                        </p:tgtEl>
                                        <p:attrNameLst>
                                          <p:attrName>style.visibility</p:attrName>
                                        </p:attrNameLst>
                                      </p:cBhvr>
                                      <p:to>
                                        <p:strVal val="visible"/>
                                      </p:to>
                                    </p:set>
                                    <p:animEffect transition="in" filter="fade">
                                      <p:cBhvr>
                                        <p:cTn id="7" dur="500"/>
                                        <p:tgtEl>
                                          <p:spTgt spid="1638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024063" y="279459"/>
            <a:ext cx="5049837" cy="33400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9600" dirty="0">
                <a:latin typeface="Calibri"/>
                <a:ea typeface="ＭＳ Ｐゴシック"/>
                <a:cs typeface="Calibri"/>
                <a:sym typeface="Helvetica Neue" charset="0"/>
              </a:rPr>
              <a:t>Today’s</a:t>
            </a:r>
            <a:r>
              <a:rPr lang="en-US" sz="9600" dirty="0">
                <a:latin typeface="Myriad Pro"/>
                <a:ea typeface="ＭＳ Ｐゴシック"/>
                <a:cs typeface="Myriad Pro"/>
                <a:sym typeface="Helvetica Neue" charset="0"/>
              </a:rPr>
              <a:t> Theme</a:t>
            </a:r>
            <a:endParaRPr lang="en-US" sz="9600" dirty="0">
              <a:latin typeface="Myriad Pro"/>
              <a:ea typeface="ＭＳ Ｐゴシック"/>
              <a:cs typeface="Myriad Pro"/>
            </a:endParaRPr>
          </a:p>
        </p:txBody>
      </p:sp>
      <p:pic>
        <p:nvPicPr>
          <p:cNvPr id="512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359" y="546159"/>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708" y="1724878"/>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289" y="2903597"/>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640" y="4082315"/>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3640" y="5261034"/>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Picture 2" descr="FAITH5_WhiteShadow.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16220" y="5359400"/>
            <a:ext cx="317058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12370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4431848" y="5635165"/>
            <a:ext cx="3594199" cy="12233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marL="342900" indent="-342900" algn="l" defTabSz="584200" rtl="0" eaLnBrk="0" fontAlgn="base" hangingPunct="0">
              <a:lnSpc>
                <a:spcPct val="120000"/>
              </a:lnSpc>
              <a:spcBef>
                <a:spcPts val="3800"/>
              </a:spcBef>
              <a:spcAft>
                <a:spcPct val="0"/>
              </a:spcAft>
              <a:defRPr sz="3600">
                <a:solidFill>
                  <a:srgbClr val="747474"/>
                </a:solidFill>
                <a:latin typeface="+mn-lt"/>
                <a:ea typeface="+mn-ea"/>
                <a:cs typeface="+mn-cs"/>
                <a:sym typeface="Helvetica Neue Light" charset="0"/>
              </a:defRPr>
            </a:lvl1pPr>
            <a:lvl2pPr marL="342900" indent="1143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2pPr>
            <a:lvl3pPr marL="685800" indent="2286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3pPr>
            <a:lvl4pPr marL="1028700" indent="3429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4pPr>
            <a:lvl5pPr marL="1371600" indent="457200" algn="l" defTabSz="584200" rtl="0" eaLnBrk="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5pPr>
            <a:lvl6pPr marL="18288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6pPr>
            <a:lvl7pPr marL="22860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7pPr>
            <a:lvl8pPr marL="27432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8pPr>
            <a:lvl9pPr marL="3200400" algn="l" defTabSz="584200" rtl="0" fontAlgn="base" hangingPunct="0">
              <a:lnSpc>
                <a:spcPct val="120000"/>
              </a:lnSpc>
              <a:spcBef>
                <a:spcPts val="3800"/>
              </a:spcBef>
              <a:spcAft>
                <a:spcPct val="0"/>
              </a:spcAft>
              <a:defRPr sz="3600">
                <a:solidFill>
                  <a:srgbClr val="747474"/>
                </a:solidFill>
                <a:latin typeface="+mn-lt"/>
                <a:ea typeface="Helvetica Neue Light" charset="0"/>
                <a:cs typeface="+mn-cs"/>
                <a:sym typeface="Helvetica Neue Light" charset="0"/>
              </a:defRPr>
            </a:lvl9pPr>
          </a:lstStyle>
          <a:p>
            <a:pPr marL="0" indent="0" eaLnBrk="1">
              <a:lnSpc>
                <a:spcPct val="100000"/>
              </a:lnSpc>
              <a:spcBef>
                <a:spcPct val="0"/>
              </a:spcBef>
              <a:defRPr/>
            </a:pPr>
            <a:r>
              <a:rPr lang="en-US" sz="3100" dirty="0">
                <a:latin typeface="Calibri"/>
                <a:cs typeface="Calibri"/>
                <a:sym typeface="Helvetica Neue" charset="0"/>
              </a:rPr>
              <a:t>your highs and lows</a:t>
            </a:r>
            <a:endParaRPr lang="en-US" sz="3100" dirty="0">
              <a:latin typeface="Calibri"/>
              <a:cs typeface="Calibri"/>
            </a:endParaRPr>
          </a:p>
        </p:txBody>
      </p:sp>
      <p:pic>
        <p:nvPicPr>
          <p:cNvPr id="819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740" y="5596707"/>
            <a:ext cx="1026914" cy="102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1411184" y="5528281"/>
            <a:ext cx="2875278" cy="11843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4291" tIns="32146" rIns="64291" bIns="32146" numCol="1" rtlCol="0" anchor="t" anchorCtr="0" compatLnSpc="1">
            <a:prstTxWarp prst="textNoShape">
              <a:avLst/>
            </a:prstTxWarp>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8400" dirty="0">
                <a:latin typeface="Calibri"/>
                <a:ea typeface="ＭＳ Ｐゴシック" charset="0"/>
                <a:cs typeface="Calibri"/>
              </a:rPr>
              <a:t>SHARE</a:t>
            </a:r>
          </a:p>
        </p:txBody>
      </p:sp>
      <p:pic>
        <p:nvPicPr>
          <p:cNvPr id="9" name="Picture 4" descr="01_SHARE_photo.png"/>
          <p:cNvPicPr>
            <a:picLocks noChangeAspect="1"/>
          </p:cNvPicPr>
          <p:nvPr/>
        </p:nvPicPr>
        <p:blipFill rotWithShape="1">
          <a:blip r:embed="rId3">
            <a:extLst>
              <a:ext uri="{28A0092B-C50C-407E-A947-70E740481C1C}">
                <a14:useLocalDpi xmlns:a14="http://schemas.microsoft.com/office/drawing/2010/main" val="0"/>
              </a:ext>
            </a:extLst>
          </a:blip>
          <a:srcRect l="5183" t="1603" r="952" b="15852"/>
          <a:stretch/>
        </p:blipFill>
        <p:spPr bwMode="auto">
          <a:xfrm>
            <a:off x="1" y="0"/>
            <a:ext cx="9144000" cy="5412508"/>
          </a:xfrm>
          <a:prstGeom prst="rect">
            <a:avLst/>
          </a:prstGeom>
          <a:noFill/>
          <a:ln w="317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586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650</Words>
  <Application>Microsoft Office PowerPoint</Application>
  <PresentationFormat>On-screen Show (4:3)</PresentationFormat>
  <Paragraphs>92</Paragraphs>
  <Slides>26</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Myriad Pro</vt:lpstr>
      <vt:lpstr>Office Theme</vt:lpstr>
      <vt:lpstr>PowerPoint Presentation</vt:lpstr>
      <vt:lpstr>PowerPoint Presentation</vt:lpstr>
      <vt:lpstr>PowerPoint Presentation</vt:lpstr>
      <vt:lpstr>READ</vt:lpstr>
      <vt:lpstr>TALK</vt:lpstr>
      <vt:lpstr>PRAY</vt:lpstr>
      <vt:lpstr>BLESS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2016-09-26T14:52:42Z</dcterms:created>
  <dcterms:modified xsi:type="dcterms:W3CDTF">2020-03-04T17:57:04Z</dcterms:modified>
</cp:coreProperties>
</file>